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sldIdLst>
    <p:sldId id="256" r:id="rId2"/>
    <p:sldId id="257" r:id="rId3"/>
    <p:sldId id="265" r:id="rId4"/>
    <p:sldId id="280" r:id="rId5"/>
    <p:sldId id="266" r:id="rId6"/>
    <p:sldId id="262" r:id="rId7"/>
    <p:sldId id="263" r:id="rId8"/>
    <p:sldId id="258" r:id="rId9"/>
    <p:sldId id="259" r:id="rId10"/>
    <p:sldId id="268" r:id="rId11"/>
    <p:sldId id="281" r:id="rId12"/>
    <p:sldId id="286" r:id="rId13"/>
    <p:sldId id="287" r:id="rId14"/>
    <p:sldId id="269" r:id="rId15"/>
    <p:sldId id="270" r:id="rId16"/>
    <p:sldId id="282" r:id="rId17"/>
    <p:sldId id="271" r:id="rId18"/>
    <p:sldId id="284" r:id="rId19"/>
    <p:sldId id="291" r:id="rId20"/>
    <p:sldId id="260" r:id="rId21"/>
    <p:sldId id="261" r:id="rId22"/>
    <p:sldId id="278" r:id="rId23"/>
    <p:sldId id="290" r:id="rId24"/>
    <p:sldId id="289" r:id="rId25"/>
    <p:sldId id="279" r:id="rId26"/>
    <p:sldId id="264" r:id="rId27"/>
    <p:sldId id="273" r:id="rId28"/>
    <p:sldId id="277" r:id="rId29"/>
    <p:sldId id="276" r:id="rId30"/>
    <p:sldId id="275" r:id="rId31"/>
    <p:sldId id="288" r:id="rId3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Estilo oscuro 1 - Énfasis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8034E78-7F5D-4C2E-B375-FC64B27BC917}" styleName="Estilo oscuro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Hoja_de_c_lculo_de_Microsoft_Office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Hoja_de_c_lculo_de_Microsoft_Office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Hoja_de_c_lculo_de_Microsoft_Office_Excel3.xlsx"/></Relationships>
</file>

<file path=ppt/charts/chart1.xml><?xml version="1.0" encoding="utf-8"?>
<c:chartSpace xmlns:c="http://schemas.openxmlformats.org/drawingml/2006/chart" xmlns:a="http://schemas.openxmlformats.org/drawingml/2006/main" xmlns:r="http://schemas.openxmlformats.org/officeDocument/2006/relationships">
  <c:lang val="es-ES"/>
  <c:chart>
    <c:view3D>
      <c:perspective val="30"/>
    </c:view3D>
    <c:sideWall>
      <c:spPr>
        <a:noFill/>
        <a:ln w="25400">
          <a:noFill/>
        </a:ln>
      </c:spPr>
    </c:sideWall>
    <c:backWall>
      <c:spPr>
        <a:noFill/>
        <a:ln w="25400">
          <a:noFill/>
        </a:ln>
      </c:spPr>
    </c:backWall>
    <c:plotArea>
      <c:layout>
        <c:manualLayout>
          <c:layoutTarget val="inner"/>
          <c:xMode val="edge"/>
          <c:yMode val="edge"/>
          <c:x val="8.930404752037574E-2"/>
          <c:y val="4.5725511168773082E-2"/>
          <c:w val="0.72764332090067685"/>
          <c:h val="0.85295353191222456"/>
        </c:manualLayout>
      </c:layout>
      <c:bar3DChart>
        <c:barDir val="col"/>
        <c:grouping val="clustered"/>
        <c:ser>
          <c:idx val="0"/>
          <c:order val="0"/>
          <c:tx>
            <c:strRef>
              <c:f>Hoja1!$B$1</c:f>
              <c:strCache>
                <c:ptCount val="1"/>
                <c:pt idx="0">
                  <c:v>TOTAL</c:v>
                </c:pt>
              </c:strCache>
            </c:strRef>
          </c:tx>
          <c:cat>
            <c:numRef>
              <c:f>Hoja1!$A$2:$A$5</c:f>
              <c:numCache>
                <c:formatCode>General</c:formatCode>
                <c:ptCount val="4"/>
                <c:pt idx="0">
                  <c:v>2009</c:v>
                </c:pt>
                <c:pt idx="1">
                  <c:v>2010</c:v>
                </c:pt>
                <c:pt idx="2">
                  <c:v>2011</c:v>
                </c:pt>
                <c:pt idx="3">
                  <c:v>2012</c:v>
                </c:pt>
              </c:numCache>
            </c:numRef>
          </c:cat>
          <c:val>
            <c:numRef>
              <c:f>Hoja1!$B$2:$B$5</c:f>
              <c:numCache>
                <c:formatCode>General</c:formatCode>
                <c:ptCount val="4"/>
                <c:pt idx="0">
                  <c:v>122</c:v>
                </c:pt>
                <c:pt idx="1">
                  <c:v>118</c:v>
                </c:pt>
                <c:pt idx="2">
                  <c:v>123</c:v>
                </c:pt>
                <c:pt idx="3">
                  <c:v>122</c:v>
                </c:pt>
              </c:numCache>
            </c:numRef>
          </c:val>
        </c:ser>
        <c:ser>
          <c:idx val="1"/>
          <c:order val="1"/>
          <c:tx>
            <c:strRef>
              <c:f>Hoja1!$C$1</c:f>
              <c:strCache>
                <c:ptCount val="1"/>
                <c:pt idx="0">
                  <c:v>ALTAS </c:v>
                </c:pt>
              </c:strCache>
            </c:strRef>
          </c:tx>
          <c:cat>
            <c:numRef>
              <c:f>Hoja1!$A$2:$A$5</c:f>
              <c:numCache>
                <c:formatCode>General</c:formatCode>
                <c:ptCount val="4"/>
                <c:pt idx="0">
                  <c:v>2009</c:v>
                </c:pt>
                <c:pt idx="1">
                  <c:v>2010</c:v>
                </c:pt>
                <c:pt idx="2">
                  <c:v>2011</c:v>
                </c:pt>
                <c:pt idx="3">
                  <c:v>2012</c:v>
                </c:pt>
              </c:numCache>
            </c:numRef>
          </c:cat>
          <c:val>
            <c:numRef>
              <c:f>Hoja1!$C$2:$C$5</c:f>
              <c:numCache>
                <c:formatCode>General</c:formatCode>
                <c:ptCount val="4"/>
                <c:pt idx="0">
                  <c:v>6</c:v>
                </c:pt>
                <c:pt idx="1">
                  <c:v>6</c:v>
                </c:pt>
                <c:pt idx="2">
                  <c:v>8</c:v>
                </c:pt>
                <c:pt idx="3">
                  <c:v>4</c:v>
                </c:pt>
              </c:numCache>
            </c:numRef>
          </c:val>
        </c:ser>
        <c:ser>
          <c:idx val="2"/>
          <c:order val="2"/>
          <c:tx>
            <c:strRef>
              <c:f>Hoja1!$D$1</c:f>
              <c:strCache>
                <c:ptCount val="1"/>
                <c:pt idx="0">
                  <c:v>BAJAS</c:v>
                </c:pt>
              </c:strCache>
            </c:strRef>
          </c:tx>
          <c:cat>
            <c:numRef>
              <c:f>Hoja1!$A$2:$A$5</c:f>
              <c:numCache>
                <c:formatCode>General</c:formatCode>
                <c:ptCount val="4"/>
                <c:pt idx="0">
                  <c:v>2009</c:v>
                </c:pt>
                <c:pt idx="1">
                  <c:v>2010</c:v>
                </c:pt>
                <c:pt idx="2">
                  <c:v>2011</c:v>
                </c:pt>
                <c:pt idx="3">
                  <c:v>2012</c:v>
                </c:pt>
              </c:numCache>
            </c:numRef>
          </c:cat>
          <c:val>
            <c:numRef>
              <c:f>Hoja1!$D$2:$D$5</c:f>
              <c:numCache>
                <c:formatCode>General</c:formatCode>
                <c:ptCount val="4"/>
                <c:pt idx="0">
                  <c:v>4</c:v>
                </c:pt>
                <c:pt idx="1">
                  <c:v>10</c:v>
                </c:pt>
                <c:pt idx="2">
                  <c:v>3</c:v>
                </c:pt>
                <c:pt idx="3">
                  <c:v>5</c:v>
                </c:pt>
              </c:numCache>
            </c:numRef>
          </c:val>
        </c:ser>
        <c:shape val="cylinder"/>
        <c:axId val="73214592"/>
        <c:axId val="75518336"/>
        <c:axId val="0"/>
      </c:bar3DChart>
      <c:catAx>
        <c:axId val="73214592"/>
        <c:scaling>
          <c:orientation val="minMax"/>
        </c:scaling>
        <c:axPos val="b"/>
        <c:numFmt formatCode="General" sourceLinked="1"/>
        <c:tickLblPos val="nextTo"/>
        <c:crossAx val="75518336"/>
        <c:crosses val="autoZero"/>
        <c:auto val="1"/>
        <c:lblAlgn val="ctr"/>
        <c:lblOffset val="100"/>
      </c:catAx>
      <c:valAx>
        <c:axId val="75518336"/>
        <c:scaling>
          <c:orientation val="minMax"/>
        </c:scaling>
        <c:axPos val="l"/>
        <c:numFmt formatCode="General" sourceLinked="1"/>
        <c:tickLblPos val="nextTo"/>
        <c:crossAx val="73214592"/>
        <c:crosses val="autoZero"/>
        <c:crossBetween val="between"/>
      </c:valAx>
    </c:plotArea>
    <c:legend>
      <c:legendPos val="r"/>
      <c:layout/>
    </c:legend>
    <c:plotVisOnly val="1"/>
  </c:chart>
  <c:txPr>
    <a:bodyPr/>
    <a:lstStyle/>
    <a:p>
      <a:pPr>
        <a:defRPr sz="1800"/>
      </a:pPr>
      <a:endParaRPr lang="es-E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s-ES"/>
  <c:chart>
    <c:view3D>
      <c:rAngAx val="1"/>
    </c:view3D>
    <c:plotArea>
      <c:layout/>
      <c:bar3DChart>
        <c:barDir val="bar"/>
        <c:grouping val="clustered"/>
        <c:ser>
          <c:idx val="0"/>
          <c:order val="0"/>
          <c:tx>
            <c:strRef>
              <c:f>Hoja1!$B$1</c:f>
              <c:strCache>
                <c:ptCount val="1"/>
                <c:pt idx="0">
                  <c:v>TOTAL</c:v>
                </c:pt>
              </c:strCache>
            </c:strRef>
          </c:tx>
          <c:cat>
            <c:strRef>
              <c:f>Hoja1!$A$2:$A$5</c:f>
              <c:strCache>
                <c:ptCount val="4"/>
                <c:pt idx="0">
                  <c:v>MENORES DE 35</c:v>
                </c:pt>
                <c:pt idx="1">
                  <c:v>ENTRE 35-44</c:v>
                </c:pt>
                <c:pt idx="2">
                  <c:v>ENTRE 45-54</c:v>
                </c:pt>
                <c:pt idx="3">
                  <c:v>MAYORES DE 54</c:v>
                </c:pt>
              </c:strCache>
            </c:strRef>
          </c:cat>
          <c:val>
            <c:numRef>
              <c:f>Hoja1!$B$2:$B$5</c:f>
              <c:numCache>
                <c:formatCode>General</c:formatCode>
                <c:ptCount val="4"/>
                <c:pt idx="0">
                  <c:v>66</c:v>
                </c:pt>
                <c:pt idx="1">
                  <c:v>30</c:v>
                </c:pt>
                <c:pt idx="2">
                  <c:v>13</c:v>
                </c:pt>
                <c:pt idx="3">
                  <c:v>13</c:v>
                </c:pt>
              </c:numCache>
            </c:numRef>
          </c:val>
        </c:ser>
        <c:ser>
          <c:idx val="1"/>
          <c:order val="1"/>
          <c:tx>
            <c:strRef>
              <c:f>Hoja1!$C$1</c:f>
              <c:strCache>
                <c:ptCount val="1"/>
                <c:pt idx="0">
                  <c:v>HOMBRES</c:v>
                </c:pt>
              </c:strCache>
            </c:strRef>
          </c:tx>
          <c:cat>
            <c:strRef>
              <c:f>Hoja1!$A$2:$A$5</c:f>
              <c:strCache>
                <c:ptCount val="4"/>
                <c:pt idx="0">
                  <c:v>MENORES DE 35</c:v>
                </c:pt>
                <c:pt idx="1">
                  <c:v>ENTRE 35-44</c:v>
                </c:pt>
                <c:pt idx="2">
                  <c:v>ENTRE 45-54</c:v>
                </c:pt>
                <c:pt idx="3">
                  <c:v>MAYORES DE 54</c:v>
                </c:pt>
              </c:strCache>
            </c:strRef>
          </c:cat>
          <c:val>
            <c:numRef>
              <c:f>Hoja1!$C$2:$C$5</c:f>
              <c:numCache>
                <c:formatCode>General</c:formatCode>
                <c:ptCount val="4"/>
                <c:pt idx="0">
                  <c:v>20</c:v>
                </c:pt>
                <c:pt idx="1">
                  <c:v>17</c:v>
                </c:pt>
                <c:pt idx="2">
                  <c:v>8</c:v>
                </c:pt>
                <c:pt idx="3">
                  <c:v>11</c:v>
                </c:pt>
              </c:numCache>
            </c:numRef>
          </c:val>
        </c:ser>
        <c:ser>
          <c:idx val="2"/>
          <c:order val="2"/>
          <c:tx>
            <c:strRef>
              <c:f>Hoja1!$D$1</c:f>
              <c:strCache>
                <c:ptCount val="1"/>
                <c:pt idx="0">
                  <c:v>MUJERES</c:v>
                </c:pt>
              </c:strCache>
            </c:strRef>
          </c:tx>
          <c:cat>
            <c:strRef>
              <c:f>Hoja1!$A$2:$A$5</c:f>
              <c:strCache>
                <c:ptCount val="4"/>
                <c:pt idx="0">
                  <c:v>MENORES DE 35</c:v>
                </c:pt>
                <c:pt idx="1">
                  <c:v>ENTRE 35-44</c:v>
                </c:pt>
                <c:pt idx="2">
                  <c:v>ENTRE 45-54</c:v>
                </c:pt>
                <c:pt idx="3">
                  <c:v>MAYORES DE 54</c:v>
                </c:pt>
              </c:strCache>
            </c:strRef>
          </c:cat>
          <c:val>
            <c:numRef>
              <c:f>Hoja1!$D$2:$D$5</c:f>
              <c:numCache>
                <c:formatCode>General</c:formatCode>
                <c:ptCount val="4"/>
                <c:pt idx="0">
                  <c:v>46</c:v>
                </c:pt>
                <c:pt idx="1">
                  <c:v>13</c:v>
                </c:pt>
                <c:pt idx="2">
                  <c:v>5</c:v>
                </c:pt>
                <c:pt idx="3">
                  <c:v>2</c:v>
                </c:pt>
              </c:numCache>
            </c:numRef>
          </c:val>
        </c:ser>
        <c:shape val="box"/>
        <c:axId val="77123584"/>
        <c:axId val="77125120"/>
        <c:axId val="0"/>
      </c:bar3DChart>
      <c:catAx>
        <c:axId val="77123584"/>
        <c:scaling>
          <c:orientation val="minMax"/>
        </c:scaling>
        <c:axPos val="l"/>
        <c:tickLblPos val="nextTo"/>
        <c:crossAx val="77125120"/>
        <c:crosses val="autoZero"/>
        <c:auto val="1"/>
        <c:lblAlgn val="ctr"/>
        <c:lblOffset val="100"/>
      </c:catAx>
      <c:valAx>
        <c:axId val="77125120"/>
        <c:scaling>
          <c:orientation val="minMax"/>
        </c:scaling>
        <c:axPos val="b"/>
        <c:majorGridlines/>
        <c:numFmt formatCode="General" sourceLinked="1"/>
        <c:tickLblPos val="nextTo"/>
        <c:crossAx val="77123584"/>
        <c:crosses val="autoZero"/>
        <c:crossBetween val="between"/>
      </c:valAx>
    </c:plotArea>
    <c:legend>
      <c:legendPos val="r"/>
      <c:layout/>
    </c:legend>
    <c:plotVisOnly val="1"/>
  </c:chart>
  <c:txPr>
    <a:bodyPr/>
    <a:lstStyle/>
    <a:p>
      <a:pPr>
        <a:defRPr sz="1800"/>
      </a:pPr>
      <a:endParaRPr lang="es-E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s-ES"/>
  <c:chart>
    <c:autoTitleDeleted val="1"/>
    <c:plotArea>
      <c:layout/>
      <c:doughnutChart>
        <c:varyColors val="1"/>
        <c:ser>
          <c:idx val="0"/>
          <c:order val="0"/>
          <c:tx>
            <c:strRef>
              <c:f>Hoja1!$B$1</c:f>
              <c:strCache>
                <c:ptCount val="1"/>
                <c:pt idx="0">
                  <c:v>COLEGIADOS</c:v>
                </c:pt>
              </c:strCache>
            </c:strRef>
          </c:tx>
          <c:cat>
            <c:strRef>
              <c:f>Hoja1!$A$2:$A$4</c:f>
              <c:strCache>
                <c:ptCount val="3"/>
                <c:pt idx="0">
                  <c:v>HUESCA</c:v>
                </c:pt>
                <c:pt idx="1">
                  <c:v>TERUEL</c:v>
                </c:pt>
                <c:pt idx="2">
                  <c:v>ZARAGOZA</c:v>
                </c:pt>
              </c:strCache>
            </c:strRef>
          </c:cat>
          <c:val>
            <c:numRef>
              <c:f>Hoja1!$B$2:$B$4</c:f>
              <c:numCache>
                <c:formatCode>General</c:formatCode>
                <c:ptCount val="3"/>
                <c:pt idx="0">
                  <c:v>28</c:v>
                </c:pt>
                <c:pt idx="1">
                  <c:v>15</c:v>
                </c:pt>
                <c:pt idx="2">
                  <c:v>79</c:v>
                </c:pt>
              </c:numCache>
            </c:numRef>
          </c:val>
        </c:ser>
        <c:firstSliceAng val="0"/>
        <c:holeSize val="50"/>
      </c:doughnutChart>
    </c:plotArea>
    <c:legend>
      <c:legendPos val="r"/>
      <c:layout/>
    </c:legend>
    <c:plotVisOnly val="1"/>
  </c:chart>
  <c:txPr>
    <a:bodyPr/>
    <a:lstStyle/>
    <a:p>
      <a:pPr>
        <a:defRPr sz="1800"/>
      </a:pPr>
      <a:endParaRPr lang="es-ES"/>
    </a:p>
  </c:txPr>
  <c:externalData r:id="rId1"/>
</c:chartSpace>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1"/>
      </p:bgRef>
    </p:bg>
    <p:spTree>
      <p:nvGrpSpPr>
        <p:cNvPr id="1" name=""/>
        <p:cNvGrpSpPr/>
        <p:nvPr/>
      </p:nvGrpSpPr>
      <p:grpSpPr>
        <a:xfrm>
          <a:off x="0" y="0"/>
          <a:ext cx="0" cy="0"/>
          <a:chOff x="0" y="0"/>
          <a:chExt cx="0" cy="0"/>
        </a:xfrm>
      </p:grpSpPr>
      <p:sp>
        <p:nvSpPr>
          <p:cNvPr id="8" name="7 Rectángulo"/>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Conector recto"/>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Título"/>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s-ES" smtClean="0"/>
              <a:t>Haga clic para modificar el estilo de título del patrón</a:t>
            </a:r>
            <a:endParaRPr kumimoji="0" lang="en-US"/>
          </a:p>
        </p:txBody>
      </p:sp>
      <p:sp>
        <p:nvSpPr>
          <p:cNvPr id="25" name="24 Subtítulo"/>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31" name="30 Marcador de fecha"/>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FA389875-3782-4013-8B21-80B68127C2FF}" type="datetimeFigureOut">
              <a:rPr lang="es-ES" smtClean="0"/>
              <a:pPr/>
              <a:t>18/06/2013</a:t>
            </a:fld>
            <a:endParaRPr lang="es-ES"/>
          </a:p>
        </p:txBody>
      </p:sp>
      <p:sp>
        <p:nvSpPr>
          <p:cNvPr id="18" name="17 Marcador de pie de página"/>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s-ES"/>
          </a:p>
        </p:txBody>
      </p:sp>
      <p:sp>
        <p:nvSpPr>
          <p:cNvPr id="29" name="28 Marcador de número de diapositiva"/>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6851FE82-82A5-4F19-82D4-517E6093D4F1}"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FA389875-3782-4013-8B21-80B68127C2FF}" type="datetimeFigureOut">
              <a:rPr lang="es-ES" smtClean="0"/>
              <a:pPr/>
              <a:t>18/06/2013</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6851FE82-82A5-4F19-82D4-517E6093D4F1}"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53200" y="274955"/>
            <a:ext cx="1524000" cy="5851525"/>
          </a:xfrm>
        </p:spPr>
        <p:txBody>
          <a:bodyPr vert="eaVert" ancho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2"/>
            <a:ext cx="60198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242816" y="6557946"/>
            <a:ext cx="2002464" cy="226902"/>
          </a:xfrm>
        </p:spPr>
        <p:txBody>
          <a:bodyPr/>
          <a:lstStyle>
            <a:extLst/>
          </a:lstStyle>
          <a:p>
            <a:fld id="{FA389875-3782-4013-8B21-80B68127C2FF}" type="datetimeFigureOut">
              <a:rPr lang="es-ES" smtClean="0"/>
              <a:pPr/>
              <a:t>18/06/2013</a:t>
            </a:fld>
            <a:endParaRPr lang="es-ES"/>
          </a:p>
        </p:txBody>
      </p:sp>
      <p:sp>
        <p:nvSpPr>
          <p:cNvPr id="5" name="4 Marcador de pie de página"/>
          <p:cNvSpPr>
            <a:spLocks noGrp="1"/>
          </p:cNvSpPr>
          <p:nvPr>
            <p:ph type="ftr" sz="quarter" idx="11"/>
          </p:nvPr>
        </p:nvSpPr>
        <p:spPr>
          <a:xfrm>
            <a:off x="457200" y="6556248"/>
            <a:ext cx="3657600" cy="228600"/>
          </a:xfrm>
        </p:spPr>
        <p:txBody>
          <a:bodyPr/>
          <a:lstStyle>
            <a:extLst/>
          </a:lstStyle>
          <a:p>
            <a:endParaRPr lang="es-ES"/>
          </a:p>
        </p:txBody>
      </p:sp>
      <p:sp>
        <p:nvSpPr>
          <p:cNvPr id="6" name="5 Marcador de número de diapositiva"/>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6851FE82-82A5-4F19-82D4-517E6093D4F1}"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FA389875-3782-4013-8B21-80B68127C2FF}" type="datetimeFigureOut">
              <a:rPr lang="es-ES" smtClean="0"/>
              <a:pPr/>
              <a:t>18/06/2013</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6851FE82-82A5-4F19-82D4-517E6093D4F1}"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1">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FA389875-3782-4013-8B21-80B68127C2FF}" type="datetimeFigureOut">
              <a:rPr lang="es-ES" smtClean="0"/>
              <a:pPr/>
              <a:t>18/06/2013</a:t>
            </a:fld>
            <a:endParaRPr lang="es-ES"/>
          </a:p>
        </p:txBody>
      </p:sp>
      <p:sp>
        <p:nvSpPr>
          <p:cNvPr id="5" name="4 Marcador de pie de página"/>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s-ES"/>
          </a:p>
        </p:txBody>
      </p:sp>
      <p:sp>
        <p:nvSpPr>
          <p:cNvPr id="6" name="5 Marcador de número de diapositiva"/>
          <p:cNvSpPr>
            <a:spLocks noGrp="1"/>
          </p:cNvSpPr>
          <p:nvPr>
            <p:ph type="sldNum" sz="quarter" idx="12"/>
          </p:nvPr>
        </p:nvSpPr>
        <p:spPr>
          <a:xfrm>
            <a:off x="6733952" y="6555112"/>
            <a:ext cx="588336" cy="228600"/>
          </a:xfrm>
        </p:spPr>
        <p:txBody>
          <a:bodyPr/>
          <a:lstStyle>
            <a:extLst/>
          </a:lstStyle>
          <a:p>
            <a:fld id="{6851FE82-82A5-4F19-82D4-517E6093D4F1}"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FA389875-3782-4013-8B21-80B68127C2FF}" type="datetimeFigureOut">
              <a:rPr lang="es-ES" smtClean="0"/>
              <a:pPr/>
              <a:t>18/06/2013</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6851FE82-82A5-4F19-82D4-517E6093D4F1}"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nchor="b"/>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FA389875-3782-4013-8B21-80B68127C2FF}" type="datetimeFigureOut">
              <a:rPr lang="es-ES" smtClean="0"/>
              <a:pPr/>
              <a:t>18/06/2013</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6851FE82-82A5-4F19-82D4-517E6093D4F1}"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FA389875-3782-4013-8B21-80B68127C2FF}" type="datetimeFigureOut">
              <a:rPr lang="es-ES" smtClean="0"/>
              <a:pPr/>
              <a:t>18/06/2013</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6851FE82-82A5-4F19-82D4-517E6093D4F1}"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solidFill>
                  <a:schemeClr val="tx2"/>
                </a:solidFill>
              </a:defRPr>
            </a:lvl1pPr>
            <a:extLst/>
          </a:lstStyle>
          <a:p>
            <a:fld id="{FA389875-3782-4013-8B21-80B68127C2FF}" type="datetimeFigureOut">
              <a:rPr lang="es-ES" smtClean="0"/>
              <a:pPr/>
              <a:t>18/06/2013</a:t>
            </a:fld>
            <a:endParaRPr lang="es-ES"/>
          </a:p>
        </p:txBody>
      </p:sp>
      <p:sp>
        <p:nvSpPr>
          <p:cNvPr id="3" name="2 Marcador de pie de página"/>
          <p:cNvSpPr>
            <a:spLocks noGrp="1"/>
          </p:cNvSpPr>
          <p:nvPr>
            <p:ph type="ftr" sz="quarter" idx="11"/>
          </p:nvPr>
        </p:nvSpPr>
        <p:spPr/>
        <p:txBody>
          <a:bodyPr/>
          <a:lstStyle>
            <a:lvl1pPr>
              <a:defRPr>
                <a:solidFill>
                  <a:schemeClr val="tx2"/>
                </a:solidFill>
              </a:defRPr>
            </a:lvl1pPr>
            <a:extLst/>
          </a:lstStyle>
          <a:p>
            <a:endParaRPr lang="es-ES"/>
          </a:p>
        </p:txBody>
      </p:sp>
      <p:sp>
        <p:nvSpPr>
          <p:cNvPr id="4" name="3 Marcador de número de diapositiva"/>
          <p:cNvSpPr>
            <a:spLocks noGrp="1"/>
          </p:cNvSpPr>
          <p:nvPr>
            <p:ph type="sldNum" sz="quarter" idx="12"/>
          </p:nvPr>
        </p:nvSpPr>
        <p:spPr/>
        <p:txBody>
          <a:bodyPr/>
          <a:lstStyle>
            <a:extLst/>
          </a:lstStyle>
          <a:p>
            <a:fld id="{6851FE82-82A5-4F19-82D4-517E6093D4F1}"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FA389875-3782-4013-8B21-80B68127C2FF}" type="datetimeFigureOut">
              <a:rPr lang="es-ES" smtClean="0"/>
              <a:pPr/>
              <a:t>18/06/2013</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6851FE82-82A5-4F19-82D4-517E6093D4F1}"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2"/>
      </p:bgRef>
    </p:bg>
    <p:spTree>
      <p:nvGrpSpPr>
        <p:cNvPr id="1" name=""/>
        <p:cNvGrpSpPr/>
        <p:nvPr/>
      </p:nvGrpSpPr>
      <p:grpSpPr>
        <a:xfrm>
          <a:off x="0" y="0"/>
          <a:ext cx="0" cy="0"/>
          <a:chOff x="0" y="0"/>
          <a:chExt cx="0" cy="0"/>
        </a:xfrm>
      </p:grpSpPr>
      <p:sp>
        <p:nvSpPr>
          <p:cNvPr id="8" name="7 Rectángulo"/>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Rectángulo"/>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Título"/>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s-ES" smtClean="0"/>
              <a:t>Haga clic para modificar el estilo de título del patrón</a:t>
            </a:r>
            <a:endParaRPr kumimoji="0" lang="en-US" dirty="0"/>
          </a:p>
        </p:txBody>
      </p:sp>
      <p:sp>
        <p:nvSpPr>
          <p:cNvPr id="4" name="3 Marcador de texto"/>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s-ES" smtClean="0"/>
              <a:t>Haga clic para modificar el estilo de texto del patrón</a:t>
            </a:r>
          </a:p>
        </p:txBody>
      </p:sp>
      <p:sp>
        <p:nvSpPr>
          <p:cNvPr id="5" name="4 Marcador de fecha"/>
          <p:cNvSpPr>
            <a:spLocks noGrp="1"/>
          </p:cNvSpPr>
          <p:nvPr>
            <p:ph type="dt" sz="half" idx="10"/>
          </p:nvPr>
        </p:nvSpPr>
        <p:spPr/>
        <p:txBody>
          <a:bodyPr/>
          <a:lstStyle>
            <a:extLst/>
          </a:lstStyle>
          <a:p>
            <a:fld id="{FA389875-3782-4013-8B21-80B68127C2FF}" type="datetimeFigureOut">
              <a:rPr lang="es-ES" smtClean="0"/>
              <a:pPr/>
              <a:t>18/06/2013</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6851FE82-82A5-4F19-82D4-517E6093D4F1}" type="slidenum">
              <a:rPr lang="es-ES" smtClean="0"/>
              <a:pPr/>
              <a:t>‹Nº›</a:t>
            </a:fld>
            <a:endParaRPr lang="es-ES"/>
          </a:p>
        </p:txBody>
      </p:sp>
      <p:sp>
        <p:nvSpPr>
          <p:cNvPr id="10" name="9 Marcador de posición de imagen"/>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s-ES" smtClean="0"/>
              <a:t>Haga clic en el icono para agregar una imagen</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Marcador de título"/>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s-ES" smtClean="0"/>
              <a:t>Haga clic para modificar el estilo de título del patrón</a:t>
            </a:r>
            <a:endParaRPr kumimoji="0" lang="en-US"/>
          </a:p>
        </p:txBody>
      </p:sp>
      <p:sp>
        <p:nvSpPr>
          <p:cNvPr id="31" name="30 Marcador de texto"/>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7" name="26 Marcador de fecha"/>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FA389875-3782-4013-8B21-80B68127C2FF}" type="datetimeFigureOut">
              <a:rPr lang="es-ES" smtClean="0"/>
              <a:pPr/>
              <a:t>18/06/2013</a:t>
            </a:fld>
            <a:endParaRPr lang="es-ES"/>
          </a:p>
        </p:txBody>
      </p:sp>
      <p:sp>
        <p:nvSpPr>
          <p:cNvPr id="4" name="3 Marcador de pie de página"/>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s-ES"/>
          </a:p>
        </p:txBody>
      </p:sp>
      <p:sp>
        <p:nvSpPr>
          <p:cNvPr id="16" name="15 Marcador de número de diapositiva"/>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6851FE82-82A5-4F19-82D4-517E6093D4F1}"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dirty="0" smtClean="0"/>
              <a:t>MEMORIA ANUAL 2012</a:t>
            </a:r>
            <a:endParaRPr lang="es-ES" dirty="0"/>
          </a:p>
        </p:txBody>
      </p:sp>
      <p:sp>
        <p:nvSpPr>
          <p:cNvPr id="3" name="2 Subtítulo"/>
          <p:cNvSpPr>
            <a:spLocks noGrp="1"/>
          </p:cNvSpPr>
          <p:nvPr>
            <p:ph type="subTitle" idx="1"/>
          </p:nvPr>
        </p:nvSpPr>
        <p:spPr/>
        <p:txBody>
          <a:bodyPr>
            <a:normAutofit/>
          </a:bodyPr>
          <a:lstStyle/>
          <a:p>
            <a:r>
              <a:rPr lang="es-ES" dirty="0" smtClean="0"/>
              <a:t>COLEGIO PROFESIONAL DE PODÓLOGOS DE ARAGÓN</a:t>
            </a:r>
            <a:endParaRPr lang="es-E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colegiados</a:t>
            </a:r>
            <a:endParaRPr lang="es-ES" dirty="0"/>
          </a:p>
        </p:txBody>
      </p:sp>
      <p:sp>
        <p:nvSpPr>
          <p:cNvPr id="3" name="2 Marcador de contenido"/>
          <p:cNvSpPr>
            <a:spLocks noGrp="1"/>
          </p:cNvSpPr>
          <p:nvPr>
            <p:ph idx="1"/>
          </p:nvPr>
        </p:nvSpPr>
        <p:spPr/>
        <p:txBody>
          <a:bodyPr>
            <a:normAutofit/>
          </a:bodyPr>
          <a:lstStyle/>
          <a:p>
            <a:r>
              <a:rPr lang="es-ES" dirty="0" smtClean="0"/>
              <a:t>Durante el año 2012 se han integrado 4 nuevos compañeros a nuestro Colegio, cerrándose el año con un total de 122 colegiados.</a:t>
            </a:r>
          </a:p>
          <a:p>
            <a:r>
              <a:rPr lang="es-ES" dirty="0" smtClean="0"/>
              <a:t>El numero de bajas aumento respecto del año anterior con un total de 5. La principal causa es el no ejercicio de la profesión, debido principalmente a la situación socioeconómica actual.</a:t>
            </a:r>
          </a:p>
          <a:p>
            <a:endParaRPr lang="es-E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ALTAS Y BAJAS</a:t>
            </a:r>
            <a:endParaRPr lang="es-ES" dirty="0"/>
          </a:p>
        </p:txBody>
      </p:sp>
      <p:graphicFrame>
        <p:nvGraphicFramePr>
          <p:cNvPr id="4" name="3 Marcador de contenido"/>
          <p:cNvGraphicFramePr>
            <a:graphicFrameLocks noGrp="1"/>
          </p:cNvGraphicFramePr>
          <p:nvPr>
            <p:ph idx="1"/>
          </p:nvPr>
        </p:nvGraphicFramePr>
        <p:xfrm>
          <a:off x="457200" y="1609725"/>
          <a:ext cx="7239000" cy="484663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DISTRUBUCIÓN COLEGIACIÓN</a:t>
            </a:r>
            <a:endParaRPr lang="es-ES" dirty="0"/>
          </a:p>
        </p:txBody>
      </p:sp>
      <p:sp>
        <p:nvSpPr>
          <p:cNvPr id="3" name="2 Marcador de contenido"/>
          <p:cNvSpPr>
            <a:spLocks noGrp="1"/>
          </p:cNvSpPr>
          <p:nvPr>
            <p:ph idx="1"/>
          </p:nvPr>
        </p:nvSpPr>
        <p:spPr/>
        <p:txBody>
          <a:bodyPr>
            <a:normAutofit fontScale="92500" lnSpcReduction="20000"/>
          </a:bodyPr>
          <a:lstStyle/>
          <a:p>
            <a:endParaRPr lang="es-ES" dirty="0" smtClean="0"/>
          </a:p>
          <a:p>
            <a:r>
              <a:rPr lang="es-ES" dirty="0" smtClean="0"/>
              <a:t>Desde hace unos años la podología en Aragón se constata como una profesión con presencia equilibrada entre hombres y mujeres, que se va renovando generacionalmente. El tramo mayor de colegiación está en personas menores de 35 años.</a:t>
            </a:r>
          </a:p>
          <a:p>
            <a:r>
              <a:rPr lang="es-ES" dirty="0" smtClean="0"/>
              <a:t>Las nuevas colegiaciones proviene fundamentalmente de la población femenina siendo el 60% del total.</a:t>
            </a:r>
          </a:p>
          <a:p>
            <a:r>
              <a:rPr lang="es-ES" dirty="0" smtClean="0"/>
              <a:t>Los varones, tras llegar a suponer el 80%, descienden en el tramo más joven hasta suponer  el 30€% de los profesionales menores de 35 años.	</a:t>
            </a:r>
          </a:p>
          <a:p>
            <a:endParaRPr lang="es-E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chemeClr val="tx2"/>
                </a:solidFill>
              </a:rPr>
              <a:t>EDAD Y SEXO</a:t>
            </a:r>
            <a:endParaRPr lang="es-ES" dirty="0">
              <a:solidFill>
                <a:schemeClr val="tx2"/>
              </a:solidFill>
            </a:endParaRPr>
          </a:p>
        </p:txBody>
      </p:sp>
      <p:graphicFrame>
        <p:nvGraphicFramePr>
          <p:cNvPr id="4" name="3 Marcador de contenido"/>
          <p:cNvGraphicFramePr>
            <a:graphicFrameLocks noGrp="1"/>
          </p:cNvGraphicFramePr>
          <p:nvPr>
            <p:ph idx="1"/>
          </p:nvPr>
        </p:nvGraphicFramePr>
        <p:xfrm>
          <a:off x="457200" y="1609725"/>
          <a:ext cx="7239000" cy="484663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39000" cy="2100848"/>
          </a:xfrm>
        </p:spPr>
        <p:txBody>
          <a:bodyPr>
            <a:normAutofit fontScale="90000"/>
          </a:bodyPr>
          <a:lstStyle/>
          <a:p>
            <a:r>
              <a:rPr lang="es-ES" dirty="0" smtClean="0">
                <a:solidFill>
                  <a:schemeClr val="tx2"/>
                </a:solidFill>
              </a:rPr>
              <a:t/>
            </a:r>
            <a:br>
              <a:rPr lang="es-ES" dirty="0" smtClean="0">
                <a:solidFill>
                  <a:schemeClr val="tx2"/>
                </a:solidFill>
              </a:rPr>
            </a:br>
            <a:r>
              <a:rPr lang="es-ES" dirty="0" smtClean="0">
                <a:solidFill>
                  <a:schemeClr val="tx2"/>
                </a:solidFill>
              </a:rPr>
              <a:t/>
            </a:r>
            <a:br>
              <a:rPr lang="es-ES" dirty="0" smtClean="0">
                <a:solidFill>
                  <a:schemeClr val="tx2"/>
                </a:solidFill>
              </a:rPr>
            </a:br>
            <a:r>
              <a:rPr lang="es-ES" dirty="0" smtClean="0">
                <a:solidFill>
                  <a:schemeClr val="tx2"/>
                </a:solidFill>
              </a:rPr>
              <a:t/>
            </a:r>
            <a:br>
              <a:rPr lang="es-ES" dirty="0" smtClean="0">
                <a:solidFill>
                  <a:schemeClr val="tx2"/>
                </a:solidFill>
              </a:rPr>
            </a:br>
            <a:r>
              <a:rPr lang="es-ES" dirty="0" smtClean="0">
                <a:solidFill>
                  <a:schemeClr val="tx2"/>
                </a:solidFill>
              </a:rPr>
              <a:t/>
            </a:r>
            <a:br>
              <a:rPr lang="es-ES" dirty="0" smtClean="0">
                <a:solidFill>
                  <a:schemeClr val="tx2"/>
                </a:solidFill>
              </a:rPr>
            </a:br>
            <a:r>
              <a:rPr lang="es-ES" dirty="0" smtClean="0">
                <a:solidFill>
                  <a:schemeClr val="tx2"/>
                </a:solidFill>
              </a:rPr>
              <a:t/>
            </a:r>
            <a:br>
              <a:rPr lang="es-ES" dirty="0" smtClean="0">
                <a:solidFill>
                  <a:schemeClr val="tx2"/>
                </a:solidFill>
              </a:rPr>
            </a:br>
            <a:r>
              <a:rPr lang="es-ES" dirty="0" smtClean="0">
                <a:solidFill>
                  <a:schemeClr val="tx2"/>
                </a:solidFill>
              </a:rPr>
              <a:t/>
            </a:r>
            <a:br>
              <a:rPr lang="es-ES" dirty="0" smtClean="0">
                <a:solidFill>
                  <a:schemeClr val="tx2"/>
                </a:solidFill>
              </a:rPr>
            </a:br>
            <a:r>
              <a:rPr lang="es-ES" dirty="0" smtClean="0">
                <a:solidFill>
                  <a:schemeClr val="tx2"/>
                </a:solidFill>
              </a:rPr>
              <a:t/>
            </a:r>
            <a:br>
              <a:rPr lang="es-ES" dirty="0" smtClean="0">
                <a:solidFill>
                  <a:schemeClr val="tx2"/>
                </a:solidFill>
              </a:rPr>
            </a:br>
            <a:r>
              <a:rPr lang="es-ES" dirty="0" smtClean="0">
                <a:solidFill>
                  <a:schemeClr val="tx2"/>
                </a:solidFill>
              </a:rPr>
              <a:t/>
            </a:r>
            <a:br>
              <a:rPr lang="es-ES" dirty="0" smtClean="0">
                <a:solidFill>
                  <a:schemeClr val="tx2"/>
                </a:solidFill>
              </a:rPr>
            </a:br>
            <a:r>
              <a:rPr lang="es-ES" dirty="0" smtClean="0">
                <a:solidFill>
                  <a:schemeClr val="tx2"/>
                </a:solidFill>
              </a:rPr>
              <a:t/>
            </a:r>
            <a:br>
              <a:rPr lang="es-ES" dirty="0" smtClean="0">
                <a:solidFill>
                  <a:schemeClr val="tx2"/>
                </a:solidFill>
              </a:rPr>
            </a:br>
            <a:r>
              <a:rPr lang="es-ES" dirty="0" smtClean="0">
                <a:solidFill>
                  <a:schemeClr val="tx2"/>
                </a:solidFill>
              </a:rPr>
              <a:t/>
            </a:r>
            <a:br>
              <a:rPr lang="es-ES" dirty="0" smtClean="0">
                <a:solidFill>
                  <a:schemeClr val="tx2"/>
                </a:solidFill>
              </a:rPr>
            </a:br>
            <a:r>
              <a:rPr lang="es-ES" dirty="0" smtClean="0">
                <a:solidFill>
                  <a:schemeClr val="tx2"/>
                </a:solidFill>
              </a:rPr>
              <a:t/>
            </a:r>
            <a:br>
              <a:rPr lang="es-ES" dirty="0" smtClean="0">
                <a:solidFill>
                  <a:schemeClr val="tx2"/>
                </a:solidFill>
              </a:rPr>
            </a:br>
            <a:r>
              <a:rPr lang="es-ES" dirty="0" smtClean="0">
                <a:solidFill>
                  <a:schemeClr val="tx2"/>
                </a:solidFill>
              </a:rPr>
              <a:t/>
            </a:r>
            <a:br>
              <a:rPr lang="es-ES" dirty="0" smtClean="0">
                <a:solidFill>
                  <a:schemeClr val="tx2"/>
                </a:solidFill>
              </a:rPr>
            </a:br>
            <a:r>
              <a:rPr lang="es-ES" dirty="0" smtClean="0">
                <a:solidFill>
                  <a:schemeClr val="tx2"/>
                </a:solidFill>
              </a:rPr>
              <a:t/>
            </a:r>
            <a:br>
              <a:rPr lang="es-ES" dirty="0" smtClean="0">
                <a:solidFill>
                  <a:schemeClr val="tx2"/>
                </a:solidFill>
              </a:rPr>
            </a:br>
            <a:r>
              <a:rPr lang="es-ES" dirty="0" smtClean="0">
                <a:solidFill>
                  <a:schemeClr val="tx2"/>
                </a:solidFill>
              </a:rPr>
              <a:t/>
            </a:r>
            <a:br>
              <a:rPr lang="es-ES" dirty="0" smtClean="0">
                <a:solidFill>
                  <a:schemeClr val="tx2"/>
                </a:solidFill>
              </a:rPr>
            </a:br>
            <a:r>
              <a:rPr lang="es-ES" dirty="0" smtClean="0">
                <a:solidFill>
                  <a:schemeClr val="tx2"/>
                </a:solidFill>
              </a:rPr>
              <a:t/>
            </a:r>
            <a:br>
              <a:rPr lang="es-ES" dirty="0" smtClean="0">
                <a:solidFill>
                  <a:schemeClr val="tx2"/>
                </a:solidFill>
              </a:rPr>
            </a:br>
            <a:r>
              <a:rPr lang="es-ES" dirty="0" smtClean="0">
                <a:solidFill>
                  <a:schemeClr val="tx2"/>
                </a:solidFill>
              </a:rPr>
              <a:t/>
            </a:r>
            <a:br>
              <a:rPr lang="es-ES" dirty="0" smtClean="0">
                <a:solidFill>
                  <a:schemeClr val="tx2"/>
                </a:solidFill>
              </a:rPr>
            </a:br>
            <a:r>
              <a:rPr lang="es-ES" dirty="0" smtClean="0">
                <a:solidFill>
                  <a:schemeClr val="tx2"/>
                </a:solidFill>
              </a:rPr>
              <a:t/>
            </a:r>
            <a:br>
              <a:rPr lang="es-ES" dirty="0" smtClean="0">
                <a:solidFill>
                  <a:schemeClr val="tx2"/>
                </a:solidFill>
              </a:rPr>
            </a:br>
            <a:r>
              <a:rPr lang="es-ES" dirty="0" smtClean="0">
                <a:solidFill>
                  <a:schemeClr val="tx2"/>
                </a:solidFill>
              </a:rPr>
              <a:t>POR PROVINCIAS</a:t>
            </a:r>
            <a:r>
              <a:rPr lang="es-ES" dirty="0" smtClean="0"/>
              <a:t/>
            </a:r>
            <a:br>
              <a:rPr lang="es-ES" dirty="0" smtClean="0"/>
            </a:br>
            <a:r>
              <a:rPr lang="es-ES" dirty="0" smtClean="0"/>
              <a:t/>
            </a:r>
            <a:br>
              <a:rPr lang="es-ES" dirty="0" smtClean="0"/>
            </a:br>
            <a:r>
              <a:rPr lang="es-ES" sz="1800" b="0" cap="none" dirty="0" smtClean="0">
                <a:ln w="500">
                  <a:noFill/>
                </a:ln>
                <a:solidFill>
                  <a:schemeClr val="tx1"/>
                </a:solidFill>
                <a:latin typeface="+mn-lt"/>
              </a:rPr>
              <a:t>Zaragoza supone el 60% de la colegiación frente al 15% de la provincia de Teruel.</a:t>
            </a:r>
            <a:r>
              <a:rPr lang="es-ES" sz="1440" b="0" cap="none" dirty="0" smtClean="0">
                <a:solidFill>
                  <a:schemeClr val="tx1"/>
                </a:solidFill>
                <a:latin typeface="+mn-lt"/>
              </a:rPr>
              <a:t/>
            </a:r>
            <a:br>
              <a:rPr lang="es-ES" sz="1440" b="0" cap="none" dirty="0" smtClean="0">
                <a:solidFill>
                  <a:schemeClr val="tx1"/>
                </a:solidFill>
                <a:latin typeface="+mn-lt"/>
              </a:rPr>
            </a:br>
            <a:r>
              <a:rPr lang="es-ES" sz="1600" b="0" cap="none" dirty="0" smtClean="0">
                <a:solidFill>
                  <a:schemeClr val="tx1"/>
                </a:solidFill>
                <a:latin typeface="+mn-lt"/>
              </a:rPr>
              <a:t/>
            </a:r>
            <a:br>
              <a:rPr lang="es-ES" sz="1600" b="0" cap="none" dirty="0" smtClean="0">
                <a:solidFill>
                  <a:schemeClr val="tx1"/>
                </a:solidFill>
                <a:latin typeface="+mn-lt"/>
              </a:rPr>
            </a:br>
            <a:endParaRPr lang="es-ES" sz="1600" b="0" cap="none" dirty="0">
              <a:solidFill>
                <a:schemeClr val="tx1"/>
              </a:solidFill>
              <a:latin typeface="+mn-lt"/>
            </a:endParaRPr>
          </a:p>
        </p:txBody>
      </p:sp>
      <p:graphicFrame>
        <p:nvGraphicFramePr>
          <p:cNvPr id="4" name="3 Marcador de contenido"/>
          <p:cNvGraphicFramePr>
            <a:graphicFrameLocks noGrp="1"/>
          </p:cNvGraphicFramePr>
          <p:nvPr>
            <p:ph idx="1"/>
          </p:nvPr>
        </p:nvGraphicFramePr>
        <p:xfrm>
          <a:off x="457200" y="2132855"/>
          <a:ext cx="7239000" cy="432350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SERVICIOS COLEGIADOS</a:t>
            </a:r>
            <a:endParaRPr lang="es-ES" dirty="0"/>
          </a:p>
        </p:txBody>
      </p:sp>
      <p:sp>
        <p:nvSpPr>
          <p:cNvPr id="3" name="2 Marcador de contenido"/>
          <p:cNvSpPr>
            <a:spLocks noGrp="1"/>
          </p:cNvSpPr>
          <p:nvPr>
            <p:ph idx="1"/>
          </p:nvPr>
        </p:nvSpPr>
        <p:spPr/>
        <p:txBody>
          <a:bodyPr>
            <a:normAutofit/>
          </a:bodyPr>
          <a:lstStyle/>
          <a:p>
            <a:r>
              <a:rPr lang="es-ES" sz="2000" b="1" dirty="0" smtClean="0"/>
              <a:t>COLEGIACION</a:t>
            </a:r>
          </a:p>
          <a:p>
            <a:endParaRPr lang="es-ES" sz="2000" dirty="0" smtClean="0"/>
          </a:p>
          <a:p>
            <a:pPr lvl="1"/>
            <a:r>
              <a:rPr lang="es-ES" sz="1600" dirty="0" smtClean="0"/>
              <a:t>La acogida e información a las personas interesadas en colegiarse, se realiza desde la Secretaría del Colegio. Además la web da información completa sobre el Colegio y la manera de colegiarse. 	</a:t>
            </a:r>
          </a:p>
          <a:p>
            <a:pPr lvl="1"/>
            <a:r>
              <a:rPr lang="es-ES" sz="1600" dirty="0" smtClean="0"/>
              <a:t>Para colegiarse no es necesario cita previa, además, si se desea, pueden iniciarse los trámites desde la web, tal y como marca la Ley 17/2009, de 23 de noviembre, sobre el libre acceso a las actividades de servicios y su ejercicio. </a:t>
            </a:r>
          </a:p>
          <a:p>
            <a:pPr lvl="1"/>
            <a:r>
              <a:rPr lang="es-ES" sz="1600" dirty="0" smtClean="0"/>
              <a:t>A la nueva persona colegiada se le informa de los servicios y ventajas de la colegiación. También se le facilita el Código Deontológico y los Estatutos del Colegio.		</a:t>
            </a:r>
          </a:p>
          <a:p>
            <a:pPr lvl="1"/>
            <a:r>
              <a:rPr lang="es-ES" sz="1600" dirty="0" smtClean="0"/>
              <a:t>Así mismo, Secretaria y Administración realizan todas las cuestiones de seguimiento relativas a altas, bajas, certificaciones, carnets de colegiado, comunicación al Consejo General, alta en la </a:t>
            </a:r>
            <a:r>
              <a:rPr lang="es-ES" sz="1600" dirty="0" err="1" smtClean="0"/>
              <a:t>Pág</a:t>
            </a:r>
            <a:r>
              <a:rPr lang="es-ES" sz="1600" dirty="0" smtClean="0"/>
              <a:t> Web…etc.</a:t>
            </a:r>
            <a:r>
              <a:rPr lang="es-ES" dirty="0" smtClean="0"/>
              <a:t>	</a:t>
            </a:r>
            <a:r>
              <a:rPr lang="es-ES" sz="1300" dirty="0" smtClean="0"/>
              <a:t>	</a:t>
            </a:r>
          </a:p>
          <a:p>
            <a:endParaRPr lang="es-ES" sz="2800"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836712"/>
            <a:ext cx="7239000" cy="5619024"/>
          </a:xfrm>
        </p:spPr>
        <p:txBody>
          <a:bodyPr>
            <a:normAutofit fontScale="85000" lnSpcReduction="20000"/>
          </a:bodyPr>
          <a:lstStyle/>
          <a:p>
            <a:r>
              <a:rPr lang="es-ES" b="1" dirty="0" smtClean="0"/>
              <a:t>ASESORÍA JURÍDICA </a:t>
            </a:r>
            <a:r>
              <a:rPr lang="es-ES" dirty="0" smtClean="0"/>
              <a:t>	</a:t>
            </a:r>
          </a:p>
          <a:p>
            <a:endParaRPr lang="es-ES" dirty="0" smtClean="0"/>
          </a:p>
          <a:p>
            <a:pPr lvl="1"/>
            <a:r>
              <a:rPr lang="es-ES" dirty="0" smtClean="0"/>
              <a:t>El servicio de Asesoría Jurídica para colegiados cuenta con la colaboración de Ana </a:t>
            </a:r>
            <a:r>
              <a:rPr lang="es-ES" dirty="0" err="1" smtClean="0"/>
              <a:t>Cunchillos</a:t>
            </a:r>
            <a:r>
              <a:rPr lang="es-ES" dirty="0" smtClean="0"/>
              <a:t> Barrado, Abogada.	</a:t>
            </a:r>
          </a:p>
          <a:p>
            <a:pPr lvl="1"/>
            <a:r>
              <a:rPr lang="es-ES" dirty="0" smtClean="0"/>
              <a:t>Dicho asesoramiento tiene como objeto dar respuesta a las consultas planteadas por los colegiados en las cuestiones suscitadas en su actividad profesional	</a:t>
            </a:r>
          </a:p>
          <a:p>
            <a:pPr lvl="1"/>
            <a:r>
              <a:rPr lang="es-ES" dirty="0" smtClean="0"/>
              <a:t>La Asesoría Jurídica es cubierta por el Colegio y gratuita para los colegiados.</a:t>
            </a:r>
          </a:p>
          <a:p>
            <a:pPr lvl="1"/>
            <a:r>
              <a:rPr lang="es-ES" dirty="0" smtClean="0"/>
              <a:t>En el caso de la representación en procesos judiciales se ofrece un descuento.	</a:t>
            </a:r>
          </a:p>
          <a:p>
            <a:pPr lvl="1"/>
            <a:r>
              <a:rPr lang="es-ES" sz="2500" dirty="0" smtClean="0"/>
              <a:t>La persona colegiada que necesite utilizar este servicio, puede hacerlo contactando con el Colegio por los medios habituales. El asesoramiento puede ser telefónico, por mail y/o mediante entrevista personal. 	</a:t>
            </a:r>
          </a:p>
          <a:p>
            <a:pPr lvl="1"/>
            <a:r>
              <a:rPr lang="es-ES" sz="2500" dirty="0" smtClean="0"/>
              <a:t>Durante el año 2012 este servicio ha atendido </a:t>
            </a:r>
            <a:r>
              <a:rPr lang="es-ES" sz="2500" dirty="0" smtClean="0">
                <a:solidFill>
                  <a:schemeClr val="bg1">
                    <a:lumMod val="50000"/>
                  </a:schemeClr>
                </a:solidFill>
              </a:rPr>
              <a:t>11</a:t>
            </a:r>
            <a:r>
              <a:rPr lang="es-ES" sz="2500" dirty="0" smtClean="0">
                <a:solidFill>
                  <a:srgbClr val="FF0000"/>
                </a:solidFill>
              </a:rPr>
              <a:t> </a:t>
            </a:r>
            <a:r>
              <a:rPr lang="es-ES" sz="2500" dirty="0" smtClean="0"/>
              <a:t>consultas a colegiados.</a:t>
            </a:r>
          </a:p>
          <a:p>
            <a:pPr lvl="1"/>
            <a:endParaRPr lang="es-ES" sz="2500" dirty="0" smtClean="0"/>
          </a:p>
          <a:p>
            <a:pPr lvl="1"/>
            <a:endParaRPr lang="es-ES" sz="2500" dirty="0" smtClean="0"/>
          </a:p>
          <a:p>
            <a:endParaRPr lang="es-E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764704"/>
            <a:ext cx="7239000" cy="5691032"/>
          </a:xfrm>
        </p:spPr>
        <p:txBody>
          <a:bodyPr>
            <a:normAutofit fontScale="85000" lnSpcReduction="10000"/>
          </a:bodyPr>
          <a:lstStyle/>
          <a:p>
            <a:pPr algn="just"/>
            <a:r>
              <a:rPr lang="es-ES" sz="1600" b="1" dirty="0" smtClean="0"/>
              <a:t>SEGUROS DE RESPONSABILIDAD CIVIL Y DE ACCIDENTES</a:t>
            </a:r>
          </a:p>
          <a:p>
            <a:pPr lvl="1" algn="just"/>
            <a:r>
              <a:rPr lang="es-ES" sz="1700" dirty="0" smtClean="0"/>
              <a:t>SEGUROS DE RESPONSABILIDAD CIVIL </a:t>
            </a:r>
            <a:endParaRPr lang="es-ES" sz="1700" dirty="0" smtClean="0"/>
          </a:p>
          <a:p>
            <a:pPr lvl="1" algn="just">
              <a:buNone/>
            </a:pPr>
            <a:r>
              <a:rPr lang="es-ES" sz="1700" dirty="0" smtClean="0"/>
              <a:t>	</a:t>
            </a:r>
          </a:p>
          <a:p>
            <a:pPr lvl="2" indent="228600" algn="just">
              <a:spcBef>
                <a:spcPts val="0"/>
              </a:spcBef>
            </a:pPr>
            <a:r>
              <a:rPr lang="es-ES" sz="1700" dirty="0" smtClean="0"/>
              <a:t>El objetivo de los Seguros de Responsabilidad Civil Profesional es hacer frente a los daños personales, materiales y consecuenciales que, involuntariamente, por sus errores u omisiones, el profesional haya podido causar a sus clientes en el ejercicio de su profesión, así como los perjuicios que de ellos se pudieran derivar.	</a:t>
            </a:r>
          </a:p>
          <a:p>
            <a:pPr lvl="2" algn="just"/>
            <a:r>
              <a:rPr lang="es-ES" sz="1700" dirty="0" smtClean="0"/>
              <a:t>El </a:t>
            </a:r>
            <a:r>
              <a:rPr lang="es-ES" sz="1700" dirty="0" smtClean="0"/>
              <a:t>Colegio ha tenido contratada durante 2012 con la Aseguradora </a:t>
            </a:r>
            <a:r>
              <a:rPr lang="es-ES" sz="1700" dirty="0" err="1" smtClean="0"/>
              <a:t>Zurich</a:t>
            </a:r>
            <a:r>
              <a:rPr lang="es-ES" sz="1700" dirty="0" smtClean="0"/>
              <a:t>, a través de la Correduría de Seguros </a:t>
            </a:r>
            <a:r>
              <a:rPr lang="es-ES" sz="1700" dirty="0" err="1" smtClean="0"/>
              <a:t>Broker’s</a:t>
            </a:r>
            <a:r>
              <a:rPr lang="es-ES" sz="1700" dirty="0" smtClean="0"/>
              <a:t> 88, una Póliza de Responsabilidad Civil Profesional para todos sus colegiados, incluida en la cuota colegial.</a:t>
            </a:r>
          </a:p>
          <a:p>
            <a:pPr lvl="2" algn="just"/>
            <a:endParaRPr lang="es-ES" sz="1700" dirty="0" smtClean="0"/>
          </a:p>
          <a:p>
            <a:pPr lvl="1" algn="just"/>
            <a:r>
              <a:rPr lang="es-ES" sz="1700" dirty="0" smtClean="0"/>
              <a:t>SEGUROS DE ACCIDENTES	</a:t>
            </a:r>
          </a:p>
          <a:p>
            <a:pPr lvl="2" algn="just"/>
            <a:r>
              <a:rPr lang="es-ES" sz="1700" dirty="0" smtClean="0"/>
              <a:t>Desde abril de 2012 el Colegio ha contratado por primera vez una Póliza de seguros de Accidentes e incapacidad temporal, con la compañía de seguros Generali.</a:t>
            </a:r>
          </a:p>
          <a:p>
            <a:pPr lvl="2"/>
            <a:r>
              <a:rPr lang="es-ES" sz="1700" dirty="0" smtClean="0"/>
              <a:t>COBERTURAS POR ASEGURADO:	</a:t>
            </a:r>
          </a:p>
          <a:p>
            <a:pPr lvl="3"/>
            <a:r>
              <a:rPr lang="es-ES" sz="1600" dirty="0" smtClean="0"/>
              <a:t>Fallecimiento por accidente                              60.000,00</a:t>
            </a:r>
            <a:r>
              <a:rPr lang="es-ES" sz="1600" dirty="0" smtClean="0"/>
              <a:t>.-EUROS 	</a:t>
            </a:r>
          </a:p>
          <a:p>
            <a:pPr lvl="3"/>
            <a:r>
              <a:rPr lang="es-ES" sz="1600" dirty="0" smtClean="0"/>
              <a:t>Invalidez permanente </a:t>
            </a:r>
            <a:r>
              <a:rPr lang="es-ES" sz="1600" dirty="0" err="1" smtClean="0"/>
              <a:t>Absol</a:t>
            </a:r>
            <a:r>
              <a:rPr lang="es-ES" sz="1600" dirty="0" smtClean="0"/>
              <a:t>/</a:t>
            </a:r>
            <a:r>
              <a:rPr lang="es-ES" sz="1600" dirty="0" err="1" smtClean="0"/>
              <a:t>P</a:t>
            </a:r>
            <a:r>
              <a:rPr lang="es-ES" sz="1600" dirty="0" err="1" smtClean="0"/>
              <a:t>arc</a:t>
            </a:r>
            <a:r>
              <a:rPr lang="es-ES" sz="1600" dirty="0" smtClean="0"/>
              <a:t>                       60.000,00.-EUROS	</a:t>
            </a:r>
          </a:p>
          <a:p>
            <a:pPr lvl="3"/>
            <a:r>
              <a:rPr lang="es-ES" sz="1600" dirty="0" smtClean="0"/>
              <a:t>Incapacidad temporal (franquicia 14 días)</a:t>
            </a:r>
            <a:r>
              <a:rPr lang="es-ES" sz="1600" dirty="0" smtClean="0"/>
              <a:t>	</a:t>
            </a:r>
            <a:r>
              <a:rPr lang="es-ES" sz="1600" dirty="0" smtClean="0"/>
              <a:t>      </a:t>
            </a:r>
            <a:r>
              <a:rPr lang="pt-BR" sz="1600" dirty="0" smtClean="0"/>
              <a:t>20,00.€/</a:t>
            </a:r>
            <a:r>
              <a:rPr lang="pt-BR" sz="1600" dirty="0" err="1" smtClean="0"/>
              <a:t>día</a:t>
            </a:r>
            <a:r>
              <a:rPr lang="pt-BR" sz="1600" dirty="0" smtClean="0"/>
              <a:t>	</a:t>
            </a:r>
          </a:p>
          <a:p>
            <a:pPr lvl="3"/>
            <a:r>
              <a:rPr lang="es-ES" sz="1600" dirty="0" smtClean="0"/>
              <a:t>Asistencia sanitaria </a:t>
            </a:r>
            <a:r>
              <a:rPr lang="es-ES" sz="1600" dirty="0" smtClean="0"/>
              <a:t>	</a:t>
            </a:r>
          </a:p>
          <a:p>
            <a:pPr lvl="4"/>
            <a:r>
              <a:rPr lang="es-ES" sz="1500" dirty="0" smtClean="0"/>
              <a:t>Médicos concertados                                          Ilimitado</a:t>
            </a:r>
            <a:r>
              <a:rPr lang="es-ES" sz="1500" dirty="0" smtClean="0"/>
              <a:t>	</a:t>
            </a:r>
          </a:p>
          <a:p>
            <a:pPr lvl="4"/>
            <a:r>
              <a:rPr lang="es-ES" sz="1500" dirty="0" smtClean="0"/>
              <a:t>Médicos no concertados                                     3.000€</a:t>
            </a:r>
            <a:r>
              <a:rPr lang="es-ES" dirty="0" smtClean="0"/>
              <a:t>	</a:t>
            </a:r>
          </a:p>
          <a:p>
            <a:pPr lvl="2" algn="just"/>
            <a:endParaRPr lang="es-ES" sz="1300" dirty="0" smtClean="0"/>
          </a:p>
          <a:p>
            <a:pPr lvl="1"/>
            <a:endParaRPr lang="es-ES" sz="1300"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692696"/>
            <a:ext cx="7239000" cy="5616624"/>
          </a:xfrm>
        </p:spPr>
        <p:txBody>
          <a:bodyPr>
            <a:noAutofit/>
          </a:bodyPr>
          <a:lstStyle/>
          <a:p>
            <a:r>
              <a:rPr lang="es-ES" sz="1400" dirty="0" smtClean="0"/>
              <a:t>BIBILOTECA	</a:t>
            </a:r>
          </a:p>
          <a:p>
            <a:pPr lvl="1"/>
            <a:r>
              <a:rPr lang="es-ES" sz="1400" dirty="0" smtClean="0"/>
              <a:t>El Colegio cuenta con un fondo documental a disposición de colegiados, para su consulta y préstamo. Los fondos están constituidos principalmente por las ultimas novedades </a:t>
            </a:r>
            <a:r>
              <a:rPr lang="es-ES" sz="1400" dirty="0" smtClean="0"/>
              <a:t>bibliográficas  </a:t>
            </a:r>
            <a:r>
              <a:rPr lang="es-ES" sz="1400" dirty="0" smtClean="0"/>
              <a:t>en la materia y las revistas más relevantes del sector. </a:t>
            </a:r>
          </a:p>
          <a:p>
            <a:pPr lvl="1"/>
            <a:r>
              <a:rPr lang="es-ES" sz="1400" dirty="0" smtClean="0"/>
              <a:t>El aumento considerable del número de consultas ha sido principalmente el servicio de préstamo. 	</a:t>
            </a:r>
          </a:p>
          <a:p>
            <a:pPr lvl="1"/>
            <a:r>
              <a:rPr lang="es-ES" sz="1400" dirty="0" smtClean="0"/>
              <a:t>REVISTA ESPAÑOLA DE PODOLOGÍA. Desde el Consejo General la envían trimestralmente a todos los colegiados de </a:t>
            </a:r>
            <a:r>
              <a:rPr lang="es-ES" sz="1400" dirty="0" smtClean="0"/>
              <a:t>España</a:t>
            </a:r>
          </a:p>
          <a:p>
            <a:pPr lvl="1"/>
            <a:endParaRPr lang="es-ES" sz="1400" dirty="0" smtClean="0"/>
          </a:p>
          <a:p>
            <a:pPr algn="just"/>
            <a:r>
              <a:rPr lang="es-ES" sz="1400" b="1" dirty="0" smtClean="0"/>
              <a:t>EMPLEO</a:t>
            </a:r>
            <a:r>
              <a:rPr lang="es-ES" sz="1400" dirty="0" smtClean="0"/>
              <a:t>	</a:t>
            </a:r>
          </a:p>
          <a:p>
            <a:pPr lvl="1" algn="just"/>
            <a:r>
              <a:rPr lang="es-ES" sz="1400" dirty="0" smtClean="0"/>
              <a:t>Para la difusión de ofertas de empleo, el Colegio cuenta con sus propios canales de difusión: emails a colegiados y una “Sección de Empleo” en la web del Colegio. 	</a:t>
            </a:r>
          </a:p>
          <a:p>
            <a:pPr lvl="1" algn="just"/>
            <a:r>
              <a:rPr lang="es-ES" sz="1400" dirty="0" smtClean="0"/>
              <a:t>Las ofertas de empleo de las que se informa a través de estos canales a los colegiados apuntados a la bolsa de empleo, podemos  diferenciarlas en: 		</a:t>
            </a:r>
          </a:p>
          <a:p>
            <a:pPr lvl="2" algn="just"/>
            <a:r>
              <a:rPr lang="es-ES" sz="1400" dirty="0" smtClean="0"/>
              <a:t>Oferta privada de entidades que contactan con el programa para hacer difusión de su oferta entre colegiados en búsqueda de empleo y que cumplan el perfil requerido. 	</a:t>
            </a:r>
          </a:p>
          <a:p>
            <a:pPr lvl="2" algn="just"/>
            <a:r>
              <a:rPr lang="es-ES" sz="1400" dirty="0" smtClean="0"/>
              <a:t>Oferta privada servicios a domicilio: Particulares que contactan con el Colegio para informarse de colegiados que oferten dicho servicios a persona con movilidad reducida o incapacidad</a:t>
            </a:r>
            <a:r>
              <a:rPr lang="es-ES" sz="1400" dirty="0" smtClean="0"/>
              <a:t>.</a:t>
            </a:r>
            <a:endParaRPr lang="es-ES" sz="1400"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836712"/>
            <a:ext cx="7239000" cy="5619024"/>
          </a:xfrm>
        </p:spPr>
        <p:txBody>
          <a:bodyPr>
            <a:normAutofit/>
          </a:bodyPr>
          <a:lstStyle/>
          <a:p>
            <a:r>
              <a:rPr lang="es-ES" sz="2000" dirty="0" smtClean="0"/>
              <a:t>VENTANILLA ÚNICA 	</a:t>
            </a:r>
          </a:p>
          <a:p>
            <a:pPr lvl="1"/>
            <a:r>
              <a:rPr lang="es-ES" sz="2000" dirty="0" smtClean="0"/>
              <a:t>El Colegio, adaptándose a la actual normativa relativa sobre el libre acceso a las actividades de servicios y su ejercicio (BOE de 24-11-2009), presenta la VENTANILLA ÚNICA, con dos secciones: 		</a:t>
            </a:r>
          </a:p>
          <a:p>
            <a:pPr lvl="1"/>
            <a:r>
              <a:rPr lang="es-ES" sz="2000" dirty="0" smtClean="0"/>
              <a:t>Servicios de atención a Colegiados: El Colegio facilita a sus colegiados a través de esta Ventanilla, acceso rápido y simplificado a la información sobre los trámites necesarios para el acceso a la actividad colegial y su ejercicio, así como el inicio de dichos trámites. 	</a:t>
            </a:r>
          </a:p>
          <a:p>
            <a:pPr lvl="1"/>
            <a:r>
              <a:rPr lang="es-ES" sz="2000" dirty="0" smtClean="0"/>
              <a:t>Servicios a la Ciudadanía: Esta Ventanilla Única también es un servicio público a consumidores y usuarios en el ámbito de la Comunidad de Aragón y les ofrece, a través de la web del Colegio, información sobre el colectivo y sobre tramitación de quejas y reclamaciones</a:t>
            </a:r>
          </a:p>
          <a:p>
            <a:endParaRPr lang="es-E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INTRODUCCIÓN</a:t>
            </a:r>
            <a:endParaRPr lang="es-ES" dirty="0"/>
          </a:p>
        </p:txBody>
      </p:sp>
      <p:sp>
        <p:nvSpPr>
          <p:cNvPr id="3" name="2 Marcador de contenido"/>
          <p:cNvSpPr>
            <a:spLocks noGrp="1"/>
          </p:cNvSpPr>
          <p:nvPr>
            <p:ph idx="1"/>
          </p:nvPr>
        </p:nvSpPr>
        <p:spPr/>
        <p:txBody>
          <a:bodyPr>
            <a:normAutofit fontScale="77500" lnSpcReduction="20000"/>
          </a:bodyPr>
          <a:lstStyle/>
          <a:p>
            <a:r>
              <a:rPr lang="es-ES" dirty="0" smtClean="0"/>
              <a:t>Durante el año 2012, la Junta de Gobierno del Colegio de Podólogos de Aragón ha puesto en marcha una serie de iniciativas destinadas al cumplimiento de los compromisos adquiridos en su Programa de Actuación.</a:t>
            </a:r>
          </a:p>
          <a:p>
            <a:endParaRPr lang="es-ES" dirty="0" smtClean="0"/>
          </a:p>
          <a:p>
            <a:r>
              <a:rPr lang="es-ES" dirty="0" smtClean="0"/>
              <a:t>Hay que destacar el trabajo realizado en beneficio de la profesión en asuntos tales como, la lucha contra el intrusismo, la formación continuada y el servicio al colegiado. Todo con la máxima información y trasparencia.</a:t>
            </a:r>
          </a:p>
          <a:p>
            <a:endParaRPr lang="es-ES" dirty="0" smtClean="0"/>
          </a:p>
          <a:p>
            <a:r>
              <a:rPr lang="es-ES" dirty="0" smtClean="0"/>
              <a:t>Desde aquí reivindicamos una vez más nuestro carácter de corporación de derecho público y nuestro compromiso, tal y como expresa la Ley, con las y los profesionales de la podología y con la ciudadanía.	</a:t>
            </a:r>
          </a:p>
          <a:p>
            <a:pPr>
              <a:buNone/>
            </a:pPr>
            <a:endParaRPr lang="es-ES" dirty="0" smtClean="0"/>
          </a:p>
          <a:p>
            <a:endParaRPr lang="es-ES" dirty="0" smtClean="0"/>
          </a:p>
          <a:p>
            <a:endParaRPr lang="es-E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AREA DE FORMACIÓN</a:t>
            </a:r>
            <a:endParaRPr lang="es-ES" dirty="0"/>
          </a:p>
        </p:txBody>
      </p:sp>
      <p:sp>
        <p:nvSpPr>
          <p:cNvPr id="3" name="2 Marcador de contenido"/>
          <p:cNvSpPr>
            <a:spLocks noGrp="1"/>
          </p:cNvSpPr>
          <p:nvPr>
            <p:ph idx="1"/>
          </p:nvPr>
        </p:nvSpPr>
        <p:spPr/>
        <p:txBody>
          <a:bodyPr>
            <a:normAutofit/>
          </a:bodyPr>
          <a:lstStyle/>
          <a:p>
            <a:r>
              <a:rPr lang="es-ES" dirty="0" smtClean="0"/>
              <a:t>Todos los cursos de formación organizados por el Colegio han contado con una gran acogida entre los colegiados.</a:t>
            </a:r>
          </a:p>
          <a:p>
            <a:r>
              <a:rPr lang="es-ES" dirty="0" smtClean="0"/>
              <a:t>Para garantizar la calidad de la enseñanza se tienen en cuenta las necesidades profesionales del momento, contando con ponentes de reconocido prestigio.</a:t>
            </a:r>
          </a:p>
          <a:p>
            <a:r>
              <a:rPr lang="es-ES" dirty="0" smtClean="0"/>
              <a:t>La subvención por parte del Colegio se traduce en un mínimo costo para el alumno.</a:t>
            </a:r>
          </a:p>
          <a:p>
            <a:endParaRPr lang="es-E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CURSOS 2012</a:t>
            </a:r>
            <a:endParaRPr lang="es-ES" dirty="0"/>
          </a:p>
        </p:txBody>
      </p:sp>
      <p:graphicFrame>
        <p:nvGraphicFramePr>
          <p:cNvPr id="4" name="3 Marcador de contenido"/>
          <p:cNvGraphicFramePr>
            <a:graphicFrameLocks noGrp="1"/>
          </p:cNvGraphicFramePr>
          <p:nvPr>
            <p:ph idx="1"/>
          </p:nvPr>
        </p:nvGraphicFramePr>
        <p:xfrm>
          <a:off x="457200" y="1609725"/>
          <a:ext cx="7239001" cy="3383280"/>
        </p:xfrm>
        <a:graphic>
          <a:graphicData uri="http://schemas.openxmlformats.org/drawingml/2006/table">
            <a:tbl>
              <a:tblPr firstRow="1" bandRow="1">
                <a:tableStyleId>{AF606853-7671-496A-8E4F-DF71F8EC918B}</a:tableStyleId>
              </a:tblPr>
              <a:tblGrid>
                <a:gridCol w="3872862"/>
                <a:gridCol w="2026892"/>
                <a:gridCol w="1339247"/>
              </a:tblGrid>
              <a:tr h="370840">
                <a:tc>
                  <a:txBody>
                    <a:bodyPr/>
                    <a:lstStyle/>
                    <a:p>
                      <a:r>
                        <a:rPr lang="es-ES" dirty="0" smtClean="0"/>
                        <a:t> CURSO</a:t>
                      </a:r>
                      <a:endParaRPr lang="es-ES" dirty="0"/>
                    </a:p>
                  </a:txBody>
                  <a:tcPr marL="80433" marR="80433"/>
                </a:tc>
                <a:tc>
                  <a:txBody>
                    <a:bodyPr/>
                    <a:lstStyle/>
                    <a:p>
                      <a:r>
                        <a:rPr lang="es-ES" dirty="0" smtClean="0"/>
                        <a:t>PONENTES</a:t>
                      </a:r>
                      <a:endParaRPr lang="es-ES" dirty="0"/>
                    </a:p>
                  </a:txBody>
                  <a:tcPr marL="80433" marR="80433"/>
                </a:tc>
                <a:tc>
                  <a:txBody>
                    <a:bodyPr/>
                    <a:lstStyle/>
                    <a:p>
                      <a:pPr algn="ctr"/>
                      <a:r>
                        <a:rPr lang="es-ES" dirty="0" smtClean="0"/>
                        <a:t>Nº INSCRITOS</a:t>
                      </a:r>
                      <a:endParaRPr lang="es-ES" dirty="0"/>
                    </a:p>
                  </a:txBody>
                  <a:tcPr marL="80433" marR="80433"/>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800" b="1" kern="1200" dirty="0" smtClean="0">
                          <a:solidFill>
                            <a:schemeClr val="lt1"/>
                          </a:solidFill>
                          <a:latin typeface="+mn-lt"/>
                          <a:ea typeface="+mn-ea"/>
                          <a:cs typeface="+mn-cs"/>
                        </a:rPr>
                        <a:t>ACTUALIZACION EN PODOLOGIA INFANTIL</a:t>
                      </a:r>
                    </a:p>
                    <a:p>
                      <a:endParaRPr lang="es-ES" dirty="0"/>
                    </a:p>
                  </a:txBody>
                  <a:tcPr marL="80433" marR="80433"/>
                </a:tc>
                <a:tc>
                  <a:txBody>
                    <a:bodyPr/>
                    <a:lstStyle/>
                    <a:p>
                      <a:r>
                        <a:rPr lang="es-ES" dirty="0" smtClean="0"/>
                        <a:t>Roberto Pascual</a:t>
                      </a:r>
                    </a:p>
                    <a:p>
                      <a:r>
                        <a:rPr lang="es-ES" dirty="0" smtClean="0"/>
                        <a:t>Carlos</a:t>
                      </a:r>
                      <a:r>
                        <a:rPr lang="es-ES" baseline="0" dirty="0" smtClean="0"/>
                        <a:t> </a:t>
                      </a:r>
                      <a:r>
                        <a:rPr lang="es-ES" baseline="0" dirty="0" err="1" smtClean="0"/>
                        <a:t>Rodriguez</a:t>
                      </a:r>
                      <a:endParaRPr lang="es-ES" dirty="0"/>
                    </a:p>
                  </a:txBody>
                  <a:tcPr marL="80433" marR="80433"/>
                </a:tc>
                <a:tc>
                  <a:txBody>
                    <a:bodyPr/>
                    <a:lstStyle/>
                    <a:p>
                      <a:pPr algn="ctr"/>
                      <a:r>
                        <a:rPr lang="es-ES" dirty="0" smtClean="0"/>
                        <a:t>26</a:t>
                      </a:r>
                      <a:endParaRPr lang="es-ES" dirty="0"/>
                    </a:p>
                  </a:txBody>
                  <a:tcPr marL="80433" marR="80433"/>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800" b="1" kern="1200" dirty="0" smtClean="0">
                          <a:solidFill>
                            <a:schemeClr val="lt1"/>
                          </a:solidFill>
                          <a:latin typeface="+mn-lt"/>
                          <a:ea typeface="+mn-ea"/>
                          <a:cs typeface="+mn-cs"/>
                        </a:rPr>
                        <a:t>GESTIÓN CONSULTA DE PODOLOGÍA</a:t>
                      </a:r>
                    </a:p>
                    <a:p>
                      <a:endParaRPr lang="es-ES" dirty="0"/>
                    </a:p>
                  </a:txBody>
                  <a:tcPr marL="80433" marR="80433"/>
                </a:tc>
                <a:tc>
                  <a:txBody>
                    <a:bodyPr/>
                    <a:lstStyle/>
                    <a:p>
                      <a:r>
                        <a:rPr lang="es-ES" dirty="0" smtClean="0"/>
                        <a:t>Rubén Pérez</a:t>
                      </a:r>
                      <a:endParaRPr lang="es-ES" dirty="0"/>
                    </a:p>
                  </a:txBody>
                  <a:tcPr marL="80433" marR="80433"/>
                </a:tc>
                <a:tc>
                  <a:txBody>
                    <a:bodyPr/>
                    <a:lstStyle/>
                    <a:p>
                      <a:pPr algn="ctr"/>
                      <a:r>
                        <a:rPr lang="es-ES" dirty="0" smtClean="0"/>
                        <a:t>12</a:t>
                      </a:r>
                      <a:endParaRPr lang="es-ES" dirty="0"/>
                    </a:p>
                  </a:txBody>
                  <a:tcPr marL="80433" marR="80433"/>
                </a:tc>
              </a:tr>
              <a:tr h="370840">
                <a:tc>
                  <a:txBody>
                    <a:bodyPr/>
                    <a:lstStyle/>
                    <a:p>
                      <a:r>
                        <a:rPr lang="es-ES" sz="1800" b="1" kern="1200" dirty="0" smtClean="0">
                          <a:solidFill>
                            <a:schemeClr val="lt1"/>
                          </a:solidFill>
                          <a:latin typeface="+mn-lt"/>
                          <a:ea typeface="+mn-ea"/>
                          <a:cs typeface="+mn-cs"/>
                        </a:rPr>
                        <a:t>TECNICAS DE BLOQUEO ANESTESICO DEL PIE</a:t>
                      </a:r>
                      <a:endParaRPr lang="es-ES" dirty="0"/>
                    </a:p>
                  </a:txBody>
                  <a:tcPr marL="80433" marR="80433"/>
                </a:tc>
                <a:tc>
                  <a:txBody>
                    <a:bodyPr/>
                    <a:lstStyle/>
                    <a:p>
                      <a:r>
                        <a:rPr lang="es-ES" dirty="0" smtClean="0"/>
                        <a:t>Alfonso Martínez</a:t>
                      </a:r>
                    </a:p>
                    <a:p>
                      <a:r>
                        <a:rPr lang="es-ES" dirty="0" err="1" smtClean="0"/>
                        <a:t>Amagoia</a:t>
                      </a:r>
                      <a:r>
                        <a:rPr lang="es-ES" baseline="0" dirty="0" smtClean="0"/>
                        <a:t> Fernández</a:t>
                      </a:r>
                      <a:endParaRPr lang="es-ES" dirty="0"/>
                    </a:p>
                  </a:txBody>
                  <a:tcPr marL="80433" marR="80433"/>
                </a:tc>
                <a:tc>
                  <a:txBody>
                    <a:bodyPr/>
                    <a:lstStyle/>
                    <a:p>
                      <a:pPr algn="ctr"/>
                      <a:r>
                        <a:rPr lang="es-ES" dirty="0" smtClean="0"/>
                        <a:t>23</a:t>
                      </a:r>
                      <a:endParaRPr lang="es-ES" dirty="0"/>
                    </a:p>
                  </a:txBody>
                  <a:tcPr marL="80433" marR="80433"/>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INTRUSISMO PROFESIONAL</a:t>
            </a:r>
            <a:endParaRPr lang="es-ES" dirty="0"/>
          </a:p>
        </p:txBody>
      </p:sp>
      <p:sp>
        <p:nvSpPr>
          <p:cNvPr id="3" name="2 Marcador de contenido"/>
          <p:cNvSpPr>
            <a:spLocks noGrp="1"/>
          </p:cNvSpPr>
          <p:nvPr>
            <p:ph idx="1"/>
          </p:nvPr>
        </p:nvSpPr>
        <p:spPr/>
        <p:txBody>
          <a:bodyPr>
            <a:normAutofit fontScale="85000" lnSpcReduction="20000"/>
          </a:bodyPr>
          <a:lstStyle/>
          <a:p>
            <a:pPr>
              <a:buNone/>
            </a:pPr>
            <a:r>
              <a:rPr lang="es-ES" b="1" dirty="0" smtClean="0"/>
              <a:t> </a:t>
            </a:r>
          </a:p>
          <a:p>
            <a:r>
              <a:rPr lang="es-ES" dirty="0" smtClean="0"/>
              <a:t>Como medida para la lucha contra el intrusismo en nuestra Comunidad, se han realizado las siguientes actuaciones:</a:t>
            </a:r>
            <a:endParaRPr lang="es-ES" b="1" dirty="0" smtClean="0"/>
          </a:p>
          <a:p>
            <a:pPr lvl="1"/>
            <a:r>
              <a:rPr lang="es-ES" b="1" dirty="0" smtClean="0"/>
              <a:t>AYUNTAMIENTOS ARAGON</a:t>
            </a:r>
          </a:p>
          <a:p>
            <a:pPr lvl="2"/>
            <a:r>
              <a:rPr lang="es-ES" dirty="0" smtClean="0"/>
              <a:t>Se ha prepara una base de datos con la direcciones de todos los Ayuntamientos de Aragón,  al objeto de enviar un email informando de que si en su municipio necesitan los servicios de un podólogo: en su Centro de Día o Residencia, tienen  la obligación de contratar a un podólogo colegiado.</a:t>
            </a:r>
            <a:endParaRPr lang="es-ES" b="1" dirty="0" smtClean="0"/>
          </a:p>
          <a:p>
            <a:pPr lvl="1"/>
            <a:r>
              <a:rPr lang="es-ES" b="1" dirty="0" smtClean="0"/>
              <a:t>CARTAS DIVULGATIVAS</a:t>
            </a:r>
          </a:p>
          <a:p>
            <a:pPr lvl="2"/>
            <a:r>
              <a:rPr lang="es-ES" dirty="0" smtClean="0"/>
              <a:t>Se envían cartas a Centros de Estética informando de que</a:t>
            </a:r>
            <a:r>
              <a:rPr lang="es-ES" i="1" dirty="0" smtClean="0"/>
              <a:t> el podólogo es el único profesional con habilitación para realizar los actos propios de la profesión sin incurrir en un delito de intrusismo</a:t>
            </a:r>
            <a:r>
              <a:rPr lang="es-ES" dirty="0" smtClean="0"/>
              <a:t> </a:t>
            </a:r>
            <a:r>
              <a:rPr lang="es-ES" i="1" dirty="0" smtClean="0"/>
              <a:t>profesional.</a:t>
            </a:r>
            <a:r>
              <a:rPr lang="es-ES" dirty="0" smtClean="0"/>
              <a:t> </a:t>
            </a:r>
          </a:p>
          <a:p>
            <a:pPr lvl="1"/>
            <a:r>
              <a:rPr lang="es-ES" dirty="0" smtClean="0"/>
              <a:t>DENUNCIA  SERVICIO PROVINCIAL</a:t>
            </a:r>
          </a:p>
          <a:p>
            <a:pPr lvl="2"/>
            <a:r>
              <a:rPr lang="es-ES" dirty="0" smtClean="0"/>
              <a:t> Se envía escrito al Servicio Provincial de Salud de Huesca, denunciando un posible caso de intrusismo profesional.</a:t>
            </a:r>
            <a:endParaRPr lang="es-E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VISADOS</a:t>
            </a:r>
            <a:endParaRPr lang="es-ES" dirty="0"/>
          </a:p>
        </p:txBody>
      </p:sp>
      <p:sp>
        <p:nvSpPr>
          <p:cNvPr id="3" name="2 Marcador de contenido"/>
          <p:cNvSpPr>
            <a:spLocks noGrp="1"/>
          </p:cNvSpPr>
          <p:nvPr>
            <p:ph idx="1"/>
          </p:nvPr>
        </p:nvSpPr>
        <p:spPr/>
        <p:txBody>
          <a:bodyPr>
            <a:normAutofit fontScale="92500"/>
          </a:bodyPr>
          <a:lstStyle/>
          <a:p>
            <a:pPr>
              <a:buNone/>
            </a:pPr>
            <a:endParaRPr lang="es-ES" dirty="0" smtClean="0"/>
          </a:p>
          <a:p>
            <a:r>
              <a:rPr lang="es-ES_tradnl" dirty="0" smtClean="0"/>
              <a:t>Este Colegio Profesional no procede a expedir visado colegial alguno por trabajos realizados.</a:t>
            </a:r>
            <a:endParaRPr lang="es-ES" dirty="0" smtClean="0"/>
          </a:p>
          <a:p>
            <a:r>
              <a:rPr lang="es-ES" dirty="0" smtClean="0"/>
              <a:t>Procede emitir informe sobre la publicidad sanitaria realizado  por colegiados, en cumplimiento de la normativa vigente en la Comunidad Autónoma de Aragón, de control y visado de publicidad sanitaria.</a:t>
            </a:r>
          </a:p>
          <a:p>
            <a:r>
              <a:rPr lang="es-ES" dirty="0" smtClean="0"/>
              <a:t> Este certificado se emite de forma gratuita, siguiendo los criterios marcados por la Comisión Autonómica de visado de publicidad sanitaria de Aragón.</a:t>
            </a:r>
            <a:endParaRPr lang="es-E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CÓDIGO DEONTOLÓGICO</a:t>
            </a:r>
            <a:endParaRPr lang="es-ES" dirty="0"/>
          </a:p>
        </p:txBody>
      </p:sp>
      <p:sp>
        <p:nvSpPr>
          <p:cNvPr id="3" name="2 Marcador de contenido"/>
          <p:cNvSpPr>
            <a:spLocks noGrp="1"/>
          </p:cNvSpPr>
          <p:nvPr>
            <p:ph idx="1"/>
          </p:nvPr>
        </p:nvSpPr>
        <p:spPr/>
        <p:txBody>
          <a:bodyPr/>
          <a:lstStyle/>
          <a:p>
            <a:r>
              <a:rPr lang="es-ES_tradnl" dirty="0" smtClean="0"/>
              <a:t>El mismo ha sido objeto de adaptación a las exigencias legales dispuestas en la Ley Ómnibus, ley 25/2009, en materia de Colegios Profesionales.</a:t>
            </a:r>
            <a:endParaRPr lang="es-ES" dirty="0" smtClean="0"/>
          </a:p>
          <a:p>
            <a:endParaRPr lang="es-E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1560" y="3078088"/>
            <a:ext cx="7239000" cy="1143000"/>
          </a:xfrm>
        </p:spPr>
        <p:txBody>
          <a:bodyPr/>
          <a:lstStyle/>
          <a:p>
            <a:r>
              <a:rPr lang="es-ES" dirty="0" smtClean="0"/>
              <a:t>Procedimiento judicial</a:t>
            </a:r>
            <a:endParaRPr lang="es-ES" dirty="0"/>
          </a:p>
        </p:txBody>
      </p:sp>
      <p:sp>
        <p:nvSpPr>
          <p:cNvPr id="3" name="2 Marcador de contenido"/>
          <p:cNvSpPr>
            <a:spLocks noGrp="1"/>
          </p:cNvSpPr>
          <p:nvPr>
            <p:ph idx="1"/>
          </p:nvPr>
        </p:nvSpPr>
        <p:spPr>
          <a:xfrm>
            <a:off x="457200" y="1772816"/>
            <a:ext cx="7239000" cy="4608512"/>
          </a:xfrm>
        </p:spPr>
        <p:txBody>
          <a:bodyPr>
            <a:normAutofit/>
          </a:bodyPr>
          <a:lstStyle/>
          <a:p>
            <a:endParaRPr lang="es-ES" dirty="0" smtClean="0"/>
          </a:p>
          <a:p>
            <a:r>
              <a:rPr lang="es-ES" dirty="0" smtClean="0"/>
              <a:t>En el año 2012 el Colegio no ha incoado ningún procedimiento informativo, ni sancionador.</a:t>
            </a:r>
          </a:p>
          <a:p>
            <a:endParaRPr lang="es-ES" dirty="0" smtClean="0">
              <a:solidFill>
                <a:srgbClr val="FF0000"/>
              </a:solidFill>
            </a:endParaRPr>
          </a:p>
          <a:p>
            <a:pPr>
              <a:buNone/>
            </a:pPr>
            <a:endParaRPr lang="es-ES" dirty="0" smtClean="0">
              <a:solidFill>
                <a:srgbClr val="FF0000"/>
              </a:solidFill>
            </a:endParaRPr>
          </a:p>
          <a:p>
            <a:r>
              <a:rPr lang="es-ES" dirty="0" smtClean="0"/>
              <a:t>Procedimiento materia de intrusismo</a:t>
            </a:r>
            <a:endParaRPr lang="es-ES" dirty="0" smtClean="0"/>
          </a:p>
          <a:p>
            <a:endParaRPr lang="es-ES" dirty="0" smtClean="0"/>
          </a:p>
          <a:p>
            <a:endParaRPr lang="es-ES" dirty="0" smtClean="0"/>
          </a:p>
          <a:p>
            <a:endParaRPr lang="es-ES" dirty="0" smtClean="0"/>
          </a:p>
          <a:p>
            <a:endParaRPr lang="es-ES" dirty="0"/>
          </a:p>
        </p:txBody>
      </p:sp>
      <p:sp>
        <p:nvSpPr>
          <p:cNvPr id="4" name="1 Título"/>
          <p:cNvSpPr txBox="1">
            <a:spLocks/>
          </p:cNvSpPr>
          <p:nvPr/>
        </p:nvSpPr>
        <p:spPr>
          <a:xfrm>
            <a:off x="609600" y="701824"/>
            <a:ext cx="7239000" cy="1143000"/>
          </a:xfrm>
          <a:prstGeom prst="rect">
            <a:avLst/>
          </a:prstGeom>
        </p:spPr>
        <p:txBody>
          <a:bodyPr vert="horz" lIns="45720" tIns="0" rIns="45720" bIns="0" anchor="b" anchorCtr="0">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S" sz="3800" b="1" i="0" u="none" strike="noStrike" kern="1200" cap="all" spc="0" normalizeH="0" baseline="0" noProof="0"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mj-lt"/>
                <a:ea typeface="+mj-ea"/>
                <a:cs typeface="+mj-cs"/>
              </a:rPr>
              <a:t>PROCEDIMIENTOS INFORMATIVOS</a:t>
            </a:r>
            <a:r>
              <a:rPr kumimoji="0" lang="es-ES" sz="3800" b="1" i="0" u="none" strike="noStrike" kern="1200" cap="all" spc="0" normalizeH="0" noProof="0"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mj-lt"/>
                <a:ea typeface="+mj-ea"/>
                <a:cs typeface="+mj-cs"/>
              </a:rPr>
              <a:t> Y </a:t>
            </a:r>
            <a:r>
              <a:rPr kumimoji="0" lang="es-ES" sz="3800" b="1" i="0" u="none" strike="noStrike" kern="1200" cap="all" spc="0" normalizeH="0" baseline="0" noProof="0"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mj-lt"/>
                <a:ea typeface="+mj-ea"/>
                <a:cs typeface="+mj-cs"/>
              </a:rPr>
              <a:t>SANCIONADORES</a:t>
            </a:r>
            <a:endParaRPr kumimoji="0" lang="es-ES" sz="3800" b="1" i="0" u="none" strike="noStrike" kern="1200" cap="all" spc="0" normalizeH="0" baseline="0" noProof="0"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mj-lt"/>
              <a:ea typeface="+mj-ea"/>
              <a:cs typeface="+mj-cs"/>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QUEJAS Y RECLAMACIONES</a:t>
            </a:r>
            <a:endParaRPr lang="es-ES" dirty="0"/>
          </a:p>
        </p:txBody>
      </p:sp>
      <p:sp>
        <p:nvSpPr>
          <p:cNvPr id="3" name="2 Marcador de contenido"/>
          <p:cNvSpPr>
            <a:spLocks noGrp="1"/>
          </p:cNvSpPr>
          <p:nvPr>
            <p:ph idx="1"/>
          </p:nvPr>
        </p:nvSpPr>
        <p:spPr/>
        <p:txBody>
          <a:bodyPr>
            <a:normAutofit/>
          </a:bodyPr>
          <a:lstStyle/>
          <a:p>
            <a:endParaRPr lang="es-ES" dirty="0" smtClean="0"/>
          </a:p>
          <a:p>
            <a:r>
              <a:rPr lang="es-ES" dirty="0" smtClean="0"/>
              <a:t>Durante 2012, el Colegio ha recibido 2 quejas contra actuación profesional. 	</a:t>
            </a:r>
          </a:p>
          <a:p>
            <a:r>
              <a:rPr lang="es-ES" dirty="0" smtClean="0"/>
              <a:t>Las quejas presentadas han sido archivadas sin iniciar procedimiento disciplinario, pues tras realizar las gestiones pertinentes, se ha considerado que no existía la causa denunciada o no existía una transgresión del Código Deontológico.	</a:t>
            </a:r>
          </a:p>
          <a:p>
            <a:endParaRPr lang="es-ES" dirty="0" smtClean="0"/>
          </a:p>
          <a:p>
            <a:endParaRPr lang="es-E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DATOS ECONÓMICOS</a:t>
            </a:r>
            <a:endParaRPr lang="es-ES" dirty="0"/>
          </a:p>
        </p:txBody>
      </p:sp>
      <p:sp>
        <p:nvSpPr>
          <p:cNvPr id="3" name="2 Marcador de contenido"/>
          <p:cNvSpPr>
            <a:spLocks noGrp="1"/>
          </p:cNvSpPr>
          <p:nvPr>
            <p:ph idx="1"/>
          </p:nvPr>
        </p:nvSpPr>
        <p:spPr/>
        <p:txBody>
          <a:bodyPr>
            <a:normAutofit/>
          </a:bodyPr>
          <a:lstStyle/>
          <a:p>
            <a:pPr>
              <a:spcAft>
                <a:spcPts val="0"/>
              </a:spcAft>
            </a:pPr>
            <a:r>
              <a:rPr lang="es-ES" sz="2800" b="1" dirty="0" smtClean="0">
                <a:latin typeface="Arial"/>
                <a:ea typeface="Arial"/>
              </a:rPr>
              <a:t>INGRESOS:</a:t>
            </a:r>
          </a:p>
          <a:p>
            <a:pPr>
              <a:spcAft>
                <a:spcPts val="0"/>
              </a:spcAft>
            </a:pPr>
            <a:endParaRPr lang="es-ES" sz="2800" b="1" dirty="0" smtClean="0">
              <a:latin typeface="Arial"/>
              <a:ea typeface="Arial"/>
            </a:endParaRPr>
          </a:p>
          <a:p>
            <a:pPr>
              <a:buNone/>
            </a:pPr>
            <a:r>
              <a:rPr lang="es-ES" sz="2800" dirty="0" smtClean="0"/>
              <a:t> </a:t>
            </a:r>
            <a:r>
              <a:rPr lang="es-ES" dirty="0" smtClean="0"/>
              <a:t>Cuotas Colegiales:</a:t>
            </a:r>
          </a:p>
          <a:p>
            <a:pPr lvl="1"/>
            <a:r>
              <a:rPr lang="es-ES" dirty="0" smtClean="0"/>
              <a:t>Inscripciones                                       </a:t>
            </a:r>
            <a:r>
              <a:rPr lang="es-ES" sz="2600" dirty="0" smtClean="0">
                <a:solidFill>
                  <a:schemeClr val="tx1"/>
                </a:solidFill>
              </a:rPr>
              <a:t>540,00€</a:t>
            </a:r>
          </a:p>
          <a:p>
            <a:pPr lvl="1"/>
            <a:r>
              <a:rPr lang="es-ES" dirty="0" smtClean="0"/>
              <a:t>Cuotas Trimestrales ***                   </a:t>
            </a:r>
            <a:r>
              <a:rPr lang="es-ES" sz="2600" dirty="0" smtClean="0">
                <a:solidFill>
                  <a:schemeClr val="tx1"/>
                </a:solidFill>
              </a:rPr>
              <a:t>42.720,00€ </a:t>
            </a:r>
          </a:p>
          <a:p>
            <a:pPr>
              <a:buNone/>
            </a:pPr>
            <a:r>
              <a:rPr lang="es-ES" dirty="0" smtClean="0"/>
              <a:t> Ingresos Curso Podología Infantil:   2.050,00€ </a:t>
            </a:r>
          </a:p>
          <a:p>
            <a:pPr>
              <a:buNone/>
            </a:pPr>
            <a:r>
              <a:rPr lang="es-ES" dirty="0" smtClean="0"/>
              <a:t> Intereses Cuenta CAI:                       106,36€ </a:t>
            </a:r>
          </a:p>
          <a:p>
            <a:pPr>
              <a:buNone/>
            </a:pPr>
            <a:endParaRPr lang="es-ES" dirty="0" smtClean="0"/>
          </a:p>
          <a:p>
            <a:pPr>
              <a:buNone/>
            </a:pPr>
            <a:r>
              <a:rPr lang="es-ES" dirty="0" smtClean="0"/>
              <a:t> TOTAL INGRESOS:                        </a:t>
            </a:r>
            <a:r>
              <a:rPr lang="es-ES" b="1" dirty="0" smtClean="0"/>
              <a:t>45.416,36€</a:t>
            </a:r>
          </a:p>
          <a:p>
            <a:pPr>
              <a:spcAft>
                <a:spcPts val="0"/>
              </a:spcAft>
            </a:pPr>
            <a:endParaRPr lang="es-ES" sz="2800" b="1" dirty="0" smtClean="0">
              <a:latin typeface="Arial"/>
              <a:ea typeface="Arial"/>
            </a:endParaRPr>
          </a:p>
          <a:p>
            <a:pPr>
              <a:spcAft>
                <a:spcPts val="0"/>
              </a:spcAft>
            </a:pPr>
            <a:endParaRPr lang="es-ES" sz="2800" b="1" dirty="0" smtClean="0">
              <a:latin typeface="Arial"/>
              <a:ea typeface="Arial"/>
            </a:endParaRPr>
          </a:p>
          <a:p>
            <a:pPr>
              <a:spcAft>
                <a:spcPts val="0"/>
              </a:spcAft>
            </a:pPr>
            <a:endParaRPr lang="es-ES" sz="2800" b="1" dirty="0" smtClean="0">
              <a:latin typeface="Arial"/>
              <a:ea typeface="Arial"/>
            </a:endParaRPr>
          </a:p>
          <a:p>
            <a:pPr>
              <a:spcAft>
                <a:spcPts val="0"/>
              </a:spcAft>
            </a:pPr>
            <a:endParaRPr lang="es-ES" sz="2800" dirty="0" smtClean="0">
              <a:latin typeface="Arial"/>
              <a:ea typeface="Arial"/>
            </a:endParaRPr>
          </a:p>
          <a:p>
            <a:endParaRPr lang="es-E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92696"/>
            <a:ext cx="7239000" cy="5763040"/>
          </a:xfrm>
        </p:spPr>
        <p:txBody>
          <a:bodyPr>
            <a:normAutofit fontScale="92500"/>
          </a:bodyPr>
          <a:lstStyle/>
          <a:p>
            <a:r>
              <a:rPr lang="es-ES" dirty="0" smtClean="0"/>
              <a:t> </a:t>
            </a:r>
            <a:r>
              <a:rPr lang="es-ES" sz="2800" b="1" dirty="0" smtClean="0"/>
              <a:t>GASTOS:</a:t>
            </a:r>
          </a:p>
          <a:p>
            <a:endParaRPr lang="es-ES" dirty="0" smtClean="0"/>
          </a:p>
          <a:p>
            <a:pPr>
              <a:buNone/>
            </a:pPr>
            <a:r>
              <a:rPr lang="es-ES" dirty="0" smtClean="0"/>
              <a:t> Gastos y dcho. Uso despacho sede: 3.855,46€</a:t>
            </a:r>
          </a:p>
          <a:p>
            <a:pPr>
              <a:buNone/>
            </a:pPr>
            <a:r>
              <a:rPr lang="es-ES" dirty="0" smtClean="0"/>
              <a:t> Asesoría Jurídica: 5.203,60€</a:t>
            </a:r>
          </a:p>
          <a:p>
            <a:pPr>
              <a:buNone/>
            </a:pPr>
            <a:r>
              <a:rPr lang="es-ES" dirty="0" smtClean="0"/>
              <a:t> Informe pericial juicio:1.452,00€</a:t>
            </a:r>
          </a:p>
          <a:p>
            <a:pPr>
              <a:buNone/>
            </a:pPr>
            <a:r>
              <a:rPr lang="es-ES" dirty="0" smtClean="0"/>
              <a:t> Seguro Generali accidentes colegiados: 7.636,89€</a:t>
            </a:r>
          </a:p>
          <a:p>
            <a:pPr>
              <a:buNone/>
            </a:pPr>
            <a:r>
              <a:rPr lang="es-ES" dirty="0" smtClean="0"/>
              <a:t> Seguro </a:t>
            </a:r>
            <a:r>
              <a:rPr lang="es-ES" dirty="0" err="1" smtClean="0"/>
              <a:t>Zurich</a:t>
            </a:r>
            <a:r>
              <a:rPr lang="es-ES" dirty="0" smtClean="0"/>
              <a:t>-Responsabilidad Civil: 2.406,90€</a:t>
            </a:r>
          </a:p>
          <a:p>
            <a:pPr>
              <a:buNone/>
            </a:pPr>
            <a:r>
              <a:rPr lang="es-ES" dirty="0" smtClean="0"/>
              <a:t> Comisiones Bancarias:356,90€</a:t>
            </a:r>
          </a:p>
          <a:p>
            <a:pPr>
              <a:buNone/>
            </a:pPr>
            <a:r>
              <a:rPr lang="es-ES" dirty="0" smtClean="0"/>
              <a:t> Teléfono:</a:t>
            </a:r>
          </a:p>
          <a:p>
            <a:pPr lvl="1">
              <a:buFont typeface="Wingdings" pitchFamily="2" charset="2"/>
              <a:buChar char="§"/>
            </a:pPr>
            <a:r>
              <a:rPr lang="es-ES" dirty="0" smtClean="0"/>
              <a:t>Fijo: 782,98€</a:t>
            </a:r>
          </a:p>
          <a:p>
            <a:pPr lvl="1">
              <a:buFont typeface="Wingdings" pitchFamily="2" charset="2"/>
              <a:buChar char="§"/>
            </a:pPr>
            <a:r>
              <a:rPr lang="es-ES" dirty="0" smtClean="0"/>
              <a:t>Móvil: 242,13€</a:t>
            </a:r>
          </a:p>
          <a:p>
            <a:pPr>
              <a:buNone/>
            </a:pPr>
            <a:r>
              <a:rPr lang="es-ES" dirty="0" smtClean="0"/>
              <a:t> </a:t>
            </a:r>
            <a:r>
              <a:rPr lang="es-ES" dirty="0" err="1" smtClean="0"/>
              <a:t>Aportac</a:t>
            </a:r>
            <a:r>
              <a:rPr lang="es-ES" dirty="0" smtClean="0"/>
              <a:t>. </a:t>
            </a:r>
            <a:r>
              <a:rPr lang="es-ES" dirty="0" err="1" smtClean="0"/>
              <a:t>Trim</a:t>
            </a:r>
            <a:r>
              <a:rPr lang="es-ES" dirty="0" smtClean="0"/>
              <a:t>. CºGCOP:4.820,00€</a:t>
            </a:r>
          </a:p>
          <a:p>
            <a:pPr>
              <a:buNone/>
            </a:pPr>
            <a:r>
              <a:rPr lang="es-ES" dirty="0" smtClean="0"/>
              <a:t> Gastos Curso Podología infantil: 4.683,61€</a:t>
            </a:r>
            <a:endParaRPr lang="es-E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764704"/>
            <a:ext cx="7239000" cy="5691032"/>
          </a:xfrm>
        </p:spPr>
        <p:txBody>
          <a:bodyPr>
            <a:normAutofit/>
          </a:bodyPr>
          <a:lstStyle/>
          <a:p>
            <a:pPr>
              <a:buNone/>
            </a:pPr>
            <a:r>
              <a:rPr lang="es-ES" dirty="0" smtClean="0"/>
              <a:t>Gastos Curso Gestión consulta </a:t>
            </a:r>
            <a:r>
              <a:rPr lang="es-ES" dirty="0" err="1" smtClean="0"/>
              <a:t>podol</a:t>
            </a:r>
            <a:r>
              <a:rPr lang="es-ES" dirty="0" smtClean="0"/>
              <a:t>: 590,00€</a:t>
            </a:r>
          </a:p>
          <a:p>
            <a:pPr>
              <a:buNone/>
            </a:pPr>
            <a:r>
              <a:rPr lang="es-ES" dirty="0" smtClean="0"/>
              <a:t> Gastos Curso </a:t>
            </a:r>
            <a:r>
              <a:rPr lang="es-ES" dirty="0" err="1" smtClean="0"/>
              <a:t>Anestesía</a:t>
            </a:r>
            <a:r>
              <a:rPr lang="es-ES" dirty="0" smtClean="0"/>
              <a:t> pie: 500,00€</a:t>
            </a:r>
          </a:p>
          <a:p>
            <a:pPr>
              <a:buNone/>
            </a:pPr>
            <a:r>
              <a:rPr lang="es-ES" dirty="0" smtClean="0"/>
              <a:t> Compra Libros : 618,78€</a:t>
            </a:r>
          </a:p>
          <a:p>
            <a:pPr>
              <a:buNone/>
            </a:pPr>
            <a:r>
              <a:rPr lang="es-ES" dirty="0" smtClean="0"/>
              <a:t> Carnets: 439,24€</a:t>
            </a:r>
          </a:p>
          <a:p>
            <a:pPr>
              <a:buNone/>
            </a:pPr>
            <a:r>
              <a:rPr lang="es-ES" dirty="0" smtClean="0"/>
              <a:t> Nóminas Virginia Fernández: 7.069,64€</a:t>
            </a:r>
          </a:p>
          <a:p>
            <a:pPr>
              <a:buNone/>
            </a:pPr>
            <a:r>
              <a:rPr lang="es-ES" dirty="0" smtClean="0"/>
              <a:t> </a:t>
            </a:r>
            <a:r>
              <a:rPr lang="es-ES" dirty="0" err="1" smtClean="0"/>
              <a:t>Seg</a:t>
            </a:r>
            <a:r>
              <a:rPr lang="es-ES" dirty="0" smtClean="0"/>
              <a:t>. Social Empresa:1.914,40€</a:t>
            </a:r>
          </a:p>
          <a:p>
            <a:pPr>
              <a:buNone/>
            </a:pPr>
            <a:r>
              <a:rPr lang="es-ES" dirty="0" smtClean="0"/>
              <a:t> Servicio </a:t>
            </a:r>
            <a:r>
              <a:rPr lang="es-ES" dirty="0" err="1" smtClean="0"/>
              <a:t>Corresp</a:t>
            </a:r>
            <a:r>
              <a:rPr lang="es-ES" dirty="0" smtClean="0"/>
              <a:t>. </a:t>
            </a:r>
            <a:r>
              <a:rPr lang="es-ES" dirty="0" err="1" smtClean="0"/>
              <a:t>Unipost</a:t>
            </a:r>
            <a:r>
              <a:rPr lang="es-ES" dirty="0" smtClean="0"/>
              <a:t>: 590,78€</a:t>
            </a:r>
          </a:p>
          <a:p>
            <a:pPr>
              <a:buNone/>
            </a:pPr>
            <a:r>
              <a:rPr lang="es-ES" dirty="0" smtClean="0"/>
              <a:t> Mantenimiento fotocopiadora: 529,41€</a:t>
            </a:r>
          </a:p>
          <a:p>
            <a:pPr>
              <a:buNone/>
            </a:pPr>
            <a:r>
              <a:rPr lang="es-ES" dirty="0" smtClean="0"/>
              <a:t> Renovación dominio internet: 442,68€ </a:t>
            </a:r>
          </a:p>
          <a:p>
            <a:pPr>
              <a:buNone/>
            </a:pPr>
            <a:r>
              <a:rPr lang="es-ES" dirty="0" err="1" smtClean="0"/>
              <a:t>Rotulac</a:t>
            </a:r>
            <a:r>
              <a:rPr lang="es-ES" dirty="0" smtClean="0"/>
              <a:t>.-Placas colegiados: 278,70€</a:t>
            </a:r>
            <a:endParaRPr lang="es-E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OBJETIVOS 2012</a:t>
            </a:r>
            <a:endParaRPr lang="es-ES" dirty="0"/>
          </a:p>
        </p:txBody>
      </p:sp>
      <p:sp>
        <p:nvSpPr>
          <p:cNvPr id="3" name="2 Marcador de contenido"/>
          <p:cNvSpPr>
            <a:spLocks noGrp="1"/>
          </p:cNvSpPr>
          <p:nvPr>
            <p:ph idx="1"/>
          </p:nvPr>
        </p:nvSpPr>
        <p:spPr/>
        <p:txBody>
          <a:bodyPr>
            <a:normAutofit fontScale="70000" lnSpcReduction="20000"/>
          </a:bodyPr>
          <a:lstStyle/>
          <a:p>
            <a:endParaRPr lang="es-ES" dirty="0" smtClean="0"/>
          </a:p>
          <a:p>
            <a:r>
              <a:rPr lang="es-ES" b="1" dirty="0" smtClean="0"/>
              <a:t>Lucha contra el intrusismo</a:t>
            </a:r>
            <a:endParaRPr lang="es-ES" dirty="0" smtClean="0"/>
          </a:p>
          <a:p>
            <a:pPr lvl="1"/>
            <a:r>
              <a:rPr lang="es-ES" dirty="0" smtClean="0"/>
              <a:t>Ofrecer servicios de calidad 	</a:t>
            </a:r>
          </a:p>
          <a:p>
            <a:pPr lvl="1"/>
            <a:r>
              <a:rPr lang="es-ES" dirty="0" smtClean="0"/>
              <a:t>Promover la Podología Profesional.</a:t>
            </a:r>
          </a:p>
          <a:p>
            <a:r>
              <a:rPr lang="es-ES" dirty="0" smtClean="0"/>
              <a:t> </a:t>
            </a:r>
            <a:r>
              <a:rPr lang="es-ES" b="1" dirty="0" smtClean="0"/>
              <a:t>Incrementar la representatividad </a:t>
            </a:r>
            <a:r>
              <a:rPr lang="es-ES" dirty="0" smtClean="0"/>
              <a:t>	</a:t>
            </a:r>
          </a:p>
          <a:p>
            <a:pPr lvl="1"/>
            <a:r>
              <a:rPr lang="es-ES" dirty="0" smtClean="0"/>
              <a:t>Reuniones con la administración para incluir la figura del podólogo en la Sanidad Publica.	</a:t>
            </a:r>
          </a:p>
          <a:p>
            <a:pPr lvl="1"/>
            <a:r>
              <a:rPr lang="es-ES" dirty="0" smtClean="0"/>
              <a:t>Participación como miembros de las Comisiones de Formación y de Publicidad del Gobierno de Aragón.	</a:t>
            </a:r>
          </a:p>
          <a:p>
            <a:pPr lvl="1"/>
            <a:r>
              <a:rPr lang="es-ES" dirty="0" smtClean="0"/>
              <a:t>Incrementar la presencia del Colegio en medios de comunicación: prensa, TV.</a:t>
            </a:r>
          </a:p>
          <a:p>
            <a:r>
              <a:rPr lang="es-ES" b="1" dirty="0" smtClean="0"/>
              <a:t>Optimizar la gestión</a:t>
            </a:r>
            <a:r>
              <a:rPr lang="es-ES" dirty="0" smtClean="0"/>
              <a:t>	</a:t>
            </a:r>
          </a:p>
          <a:p>
            <a:pPr lvl="1"/>
            <a:r>
              <a:rPr lang="es-ES" dirty="0" smtClean="0"/>
              <a:t>Mejorar la comunicación con colegiadas/os.</a:t>
            </a:r>
          </a:p>
          <a:p>
            <a:pPr lvl="1"/>
            <a:r>
              <a:rPr lang="es-ES" dirty="0" smtClean="0"/>
              <a:t>Puesta en marcha de un programa informático de gestión de consulta de podología para todos los colegiados.		</a:t>
            </a:r>
          </a:p>
          <a:p>
            <a:r>
              <a:rPr lang="es-ES" b="1" dirty="0" smtClean="0"/>
              <a:t>Formación continuada</a:t>
            </a:r>
            <a:r>
              <a:rPr lang="es-ES" dirty="0" smtClean="0"/>
              <a:t>	</a:t>
            </a:r>
          </a:p>
          <a:p>
            <a:pPr lvl="1"/>
            <a:r>
              <a:rPr lang="es-ES" dirty="0" smtClean="0"/>
              <a:t>Adaptación permanente de la evolución de la profesión para que desarrollen correctamente su actividad.</a:t>
            </a:r>
          </a:p>
          <a:p>
            <a:endParaRPr lang="es-ES" dirty="0" smtClean="0"/>
          </a:p>
          <a:p>
            <a:endParaRPr lang="es-E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48680"/>
            <a:ext cx="7239000" cy="5907056"/>
          </a:xfrm>
        </p:spPr>
        <p:txBody>
          <a:bodyPr>
            <a:normAutofit fontScale="85000" lnSpcReduction="20000"/>
          </a:bodyPr>
          <a:lstStyle/>
          <a:p>
            <a:pPr>
              <a:buNone/>
            </a:pPr>
            <a:endParaRPr lang="es-ES" dirty="0" smtClean="0"/>
          </a:p>
          <a:p>
            <a:pPr>
              <a:buNone/>
            </a:pPr>
            <a:r>
              <a:rPr lang="es-ES" dirty="0" smtClean="0"/>
              <a:t> Servicios Generales:</a:t>
            </a:r>
          </a:p>
          <a:p>
            <a:pPr lvl="1">
              <a:buNone/>
            </a:pPr>
            <a:r>
              <a:rPr lang="es-ES" dirty="0" smtClean="0"/>
              <a:t> Christmas Navidad 2011 y 2012: 246,32€</a:t>
            </a:r>
          </a:p>
          <a:p>
            <a:pPr lvl="1">
              <a:buNone/>
            </a:pPr>
            <a:r>
              <a:rPr lang="es-ES" dirty="0" smtClean="0"/>
              <a:t> Legalización Libros Contabilidad: 36,66€</a:t>
            </a:r>
          </a:p>
          <a:p>
            <a:pPr lvl="1">
              <a:buNone/>
            </a:pPr>
            <a:r>
              <a:rPr lang="es-ES" dirty="0" smtClean="0"/>
              <a:t> Sellos, sobres, envíos certificados… 52,06€</a:t>
            </a:r>
          </a:p>
          <a:p>
            <a:pPr lvl="1">
              <a:buNone/>
            </a:pPr>
            <a:r>
              <a:rPr lang="es-ES" dirty="0" smtClean="0"/>
              <a:t> Copias llaves: 6,30€</a:t>
            </a:r>
          </a:p>
          <a:p>
            <a:pPr lvl="1">
              <a:buNone/>
            </a:pPr>
            <a:r>
              <a:rPr lang="es-ES" dirty="0" smtClean="0"/>
              <a:t> Cartucho tinta fax: 15,35€</a:t>
            </a:r>
          </a:p>
          <a:p>
            <a:pPr lvl="1">
              <a:buNone/>
            </a:pPr>
            <a:r>
              <a:rPr lang="es-ES" dirty="0" smtClean="0"/>
              <a:t> Encuadernación libro podología: 1,60€</a:t>
            </a:r>
          </a:p>
          <a:p>
            <a:pPr lvl="1">
              <a:buNone/>
            </a:pPr>
            <a:r>
              <a:rPr lang="es-ES" dirty="0" smtClean="0"/>
              <a:t> Papel diplomas: 5,50€ </a:t>
            </a:r>
          </a:p>
          <a:p>
            <a:pPr>
              <a:buNone/>
            </a:pPr>
            <a:r>
              <a:rPr lang="es-ES" dirty="0" smtClean="0"/>
              <a:t> Gastos asistencia a Reuniones y Juntas: </a:t>
            </a:r>
          </a:p>
          <a:p>
            <a:pPr lvl="1">
              <a:buFont typeface="Wingdings" pitchFamily="2" charset="2"/>
              <a:buChar char="§"/>
            </a:pPr>
            <a:r>
              <a:rPr lang="es-ES" dirty="0" smtClean="0"/>
              <a:t>Rafael Navarro: 630,00€</a:t>
            </a:r>
          </a:p>
          <a:p>
            <a:pPr lvl="1">
              <a:buFont typeface="Wingdings" pitchFamily="2" charset="2"/>
              <a:buChar char="§"/>
            </a:pPr>
            <a:r>
              <a:rPr lang="es-ES" dirty="0" smtClean="0"/>
              <a:t>Mª Carmen de Porras: 280,00€</a:t>
            </a:r>
          </a:p>
          <a:p>
            <a:pPr lvl="1">
              <a:buFont typeface="Wingdings" pitchFamily="2" charset="2"/>
              <a:buChar char="§"/>
            </a:pPr>
            <a:r>
              <a:rPr lang="es-ES" dirty="0" smtClean="0"/>
              <a:t>Vanesa Soler: 70,00€</a:t>
            </a:r>
          </a:p>
          <a:p>
            <a:pPr lvl="1">
              <a:buFont typeface="Wingdings" pitchFamily="2" charset="2"/>
              <a:buChar char="§"/>
            </a:pPr>
            <a:r>
              <a:rPr lang="es-ES" dirty="0" smtClean="0"/>
              <a:t>David </a:t>
            </a:r>
            <a:r>
              <a:rPr lang="es-ES" dirty="0" err="1" smtClean="0"/>
              <a:t>Villafaina</a:t>
            </a:r>
            <a:r>
              <a:rPr lang="es-ES" dirty="0" smtClean="0"/>
              <a:t>: 280,00€</a:t>
            </a:r>
          </a:p>
          <a:p>
            <a:pPr lvl="1">
              <a:buFont typeface="Wingdings" pitchFamily="2" charset="2"/>
              <a:buChar char="§"/>
            </a:pPr>
            <a:r>
              <a:rPr lang="es-ES" dirty="0" smtClean="0"/>
              <a:t>Jorge Sala: 220,50</a:t>
            </a:r>
          </a:p>
          <a:p>
            <a:pPr lvl="1">
              <a:buFont typeface="Wingdings" pitchFamily="2" charset="2"/>
              <a:buChar char="§"/>
            </a:pPr>
            <a:r>
              <a:rPr lang="es-ES" dirty="0" smtClean="0"/>
              <a:t>Taxis: 10,00€</a:t>
            </a:r>
          </a:p>
          <a:p>
            <a:pPr lvl="1">
              <a:buNone/>
            </a:pPr>
            <a:endParaRPr lang="es-ES" dirty="0" smtClean="0"/>
          </a:p>
          <a:p>
            <a:pPr>
              <a:buNone/>
            </a:pPr>
            <a:r>
              <a:rPr lang="es-ES" sz="3100" dirty="0" smtClean="0"/>
              <a:t>TOTAL GASTOS:            </a:t>
            </a:r>
            <a:r>
              <a:rPr lang="es-ES" sz="3100" b="1" dirty="0" smtClean="0"/>
              <a:t>46.268,39€</a:t>
            </a:r>
          </a:p>
          <a:p>
            <a:endParaRPr lang="es-E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CUOTA COLEGIAL</a:t>
            </a:r>
            <a:endParaRPr lang="es-ES" dirty="0"/>
          </a:p>
        </p:txBody>
      </p:sp>
      <p:sp>
        <p:nvSpPr>
          <p:cNvPr id="3" name="2 Marcador de contenido"/>
          <p:cNvSpPr>
            <a:spLocks noGrp="1"/>
          </p:cNvSpPr>
          <p:nvPr>
            <p:ph idx="1"/>
          </p:nvPr>
        </p:nvSpPr>
        <p:spPr/>
        <p:txBody>
          <a:bodyPr>
            <a:normAutofit fontScale="47500" lnSpcReduction="20000"/>
          </a:bodyPr>
          <a:lstStyle/>
          <a:p>
            <a:pPr>
              <a:buNone/>
            </a:pPr>
            <a:r>
              <a:rPr lang="es-ES_tradnl" b="1" dirty="0" smtClean="0"/>
              <a:t> </a:t>
            </a:r>
            <a:endParaRPr lang="es-ES" dirty="0" smtClean="0"/>
          </a:p>
          <a:p>
            <a:r>
              <a:rPr lang="es-ES_tradnl" sz="2500" dirty="0" smtClean="0"/>
              <a:t>Se establece una cuota de  matrícula de 180 euros de alta colegial, para cubrir los gastos asociados a la colegiación, siendo estos los siguientes:</a:t>
            </a:r>
            <a:endParaRPr lang="es-ES" sz="2500" dirty="0" smtClean="0"/>
          </a:p>
          <a:p>
            <a:pPr lvl="1"/>
            <a:r>
              <a:rPr lang="es-ES_tradnl" sz="2500" dirty="0" smtClean="0"/>
              <a:t>Tramitación documentación.</a:t>
            </a:r>
            <a:endParaRPr lang="es-ES" sz="2500" dirty="0" smtClean="0"/>
          </a:p>
          <a:p>
            <a:pPr lvl="1"/>
            <a:r>
              <a:rPr lang="es-ES_tradnl" sz="2500" dirty="0" smtClean="0"/>
              <a:t>Alta seguros (responsabilidad civil y accidentes)</a:t>
            </a:r>
            <a:endParaRPr lang="es-ES" sz="2500" dirty="0" smtClean="0"/>
          </a:p>
          <a:p>
            <a:pPr lvl="1"/>
            <a:r>
              <a:rPr lang="es-ES_tradnl" sz="2500" dirty="0" smtClean="0"/>
              <a:t>Alta página web colegial.</a:t>
            </a:r>
            <a:endParaRPr lang="es-ES" sz="2500" dirty="0" smtClean="0"/>
          </a:p>
          <a:p>
            <a:pPr lvl="1"/>
            <a:r>
              <a:rPr lang="es-ES_tradnl" sz="2500" dirty="0" smtClean="0"/>
              <a:t>Carnet colegial.</a:t>
            </a:r>
          </a:p>
          <a:p>
            <a:pPr lvl="1"/>
            <a:r>
              <a:rPr lang="es-ES_tradnl" sz="2500" dirty="0" smtClean="0"/>
              <a:t>Placa Colegial. </a:t>
            </a:r>
          </a:p>
          <a:p>
            <a:pPr lvl="1"/>
            <a:endParaRPr lang="es-ES" sz="2500" dirty="0" smtClean="0"/>
          </a:p>
          <a:p>
            <a:r>
              <a:rPr lang="es-ES_tradnl" sz="2500" dirty="0" smtClean="0"/>
              <a:t>La cuota colegial anual asciende a 360 euros, cobrándose 90€/trimestre y cuyo pago tiene por objeto sufragar los siguientes servicios:</a:t>
            </a:r>
            <a:endParaRPr lang="es-ES" sz="2500" dirty="0" smtClean="0"/>
          </a:p>
          <a:p>
            <a:pPr lvl="1"/>
            <a:r>
              <a:rPr lang="es-ES_tradnl" sz="2500" dirty="0" smtClean="0"/>
              <a:t> </a:t>
            </a:r>
            <a:r>
              <a:rPr lang="es-ES" sz="2500" dirty="0" smtClean="0"/>
              <a:t>Seguro de Responsabilidad Civil Profesional.</a:t>
            </a:r>
          </a:p>
          <a:p>
            <a:pPr lvl="1"/>
            <a:r>
              <a:rPr lang="es-ES" sz="2500" dirty="0" smtClean="0"/>
              <a:t>Seguro accidentes colegiado e incapacidad temporal.</a:t>
            </a:r>
          </a:p>
          <a:p>
            <a:pPr lvl="1"/>
            <a:r>
              <a:rPr lang="es-ES" sz="2500" dirty="0" smtClean="0"/>
              <a:t>Asesoramiento jurídico gratuito.</a:t>
            </a:r>
          </a:p>
          <a:p>
            <a:pPr lvl="1"/>
            <a:r>
              <a:rPr lang="es-ES" sz="2500" dirty="0" smtClean="0"/>
              <a:t>Formación.</a:t>
            </a:r>
          </a:p>
          <a:p>
            <a:pPr lvl="1"/>
            <a:r>
              <a:rPr lang="es-ES" sz="2500" dirty="0" smtClean="0"/>
              <a:t>Circulares colegiados</a:t>
            </a:r>
          </a:p>
          <a:p>
            <a:pPr lvl="1"/>
            <a:r>
              <a:rPr lang="es-ES" sz="2500" dirty="0" smtClean="0"/>
              <a:t>Comunicación de ofertas de empleo.</a:t>
            </a:r>
          </a:p>
          <a:p>
            <a:pPr lvl="1"/>
            <a:r>
              <a:rPr lang="pt-BR" sz="2500" dirty="0" smtClean="0"/>
              <a:t>Biblioteca.</a:t>
            </a:r>
            <a:endParaRPr lang="es-ES" sz="2500" dirty="0" smtClean="0"/>
          </a:p>
          <a:p>
            <a:pPr lvl="1"/>
            <a:r>
              <a:rPr lang="pt-BR" sz="2500" dirty="0" smtClean="0"/>
              <a:t>Ofertas de </a:t>
            </a:r>
            <a:r>
              <a:rPr lang="pt-BR" sz="2500" dirty="0" err="1" smtClean="0"/>
              <a:t>servicios</a:t>
            </a:r>
            <a:r>
              <a:rPr lang="pt-BR" sz="2500" dirty="0" smtClean="0"/>
              <a:t> de empresas de diversos sectores.</a:t>
            </a:r>
            <a:endParaRPr lang="es-ES" sz="2500" dirty="0" smtClean="0"/>
          </a:p>
          <a:p>
            <a:pPr lvl="1"/>
            <a:r>
              <a:rPr lang="es-ES" sz="2500" dirty="0" smtClean="0"/>
              <a:t>Acceso a zona privada de web colegial.</a:t>
            </a:r>
          </a:p>
          <a:p>
            <a:pPr lvl="1"/>
            <a:r>
              <a:rPr lang="es-ES" sz="2500" dirty="0" smtClean="0"/>
              <a:t>Carnet colegial.</a:t>
            </a:r>
          </a:p>
          <a:p>
            <a:pPr lvl="1"/>
            <a:r>
              <a:rPr lang="es-ES" sz="2500" dirty="0" smtClean="0"/>
              <a:t>Adhesión voluntaria a las diferentes secciones colegiales.</a:t>
            </a:r>
          </a:p>
          <a:p>
            <a:pPr lvl="1"/>
            <a:r>
              <a:rPr lang="es-ES" sz="2500" dirty="0" smtClean="0"/>
              <a:t>Fines esenciales establecidos en los estatutos colegiales.</a:t>
            </a:r>
          </a:p>
          <a:p>
            <a:endParaRPr lang="es-E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organigrama</a:t>
            </a:r>
            <a:endParaRPr lang="es-ES" dirty="0"/>
          </a:p>
        </p:txBody>
      </p:sp>
      <p:grpSp>
        <p:nvGrpSpPr>
          <p:cNvPr id="19" name="18 Grupo"/>
          <p:cNvGrpSpPr/>
          <p:nvPr/>
        </p:nvGrpSpPr>
        <p:grpSpPr>
          <a:xfrm>
            <a:off x="892118" y="1557614"/>
            <a:ext cx="6369163" cy="4175641"/>
            <a:chOff x="892118" y="1557615"/>
            <a:chExt cx="6369163" cy="3575670"/>
          </a:xfrm>
        </p:grpSpPr>
        <p:sp>
          <p:nvSpPr>
            <p:cNvPr id="6" name="5 Forma libre"/>
            <p:cNvSpPr/>
            <p:nvPr/>
          </p:nvSpPr>
          <p:spPr>
            <a:xfrm>
              <a:off x="4076700" y="3811032"/>
              <a:ext cx="2253417" cy="391088"/>
            </a:xfrm>
            <a:custGeom>
              <a:avLst/>
              <a:gdLst/>
              <a:ahLst/>
              <a:cxnLst/>
              <a:rect l="0" t="0" r="0" b="0"/>
              <a:pathLst>
                <a:path>
                  <a:moveTo>
                    <a:pt x="0" y="0"/>
                  </a:moveTo>
                  <a:lnTo>
                    <a:pt x="0" y="195544"/>
                  </a:lnTo>
                  <a:lnTo>
                    <a:pt x="2253417" y="195544"/>
                  </a:lnTo>
                  <a:lnTo>
                    <a:pt x="2253417" y="391088"/>
                  </a:lnTo>
                </a:path>
              </a:pathLst>
            </a:custGeom>
            <a:noFill/>
            <a:scene3d>
              <a:camera prst="perspectiveRelaxedModerately" zoom="92000"/>
              <a:lightRig rig="balanced" dir="t">
                <a:rot lat="0" lon="0" rev="12700000"/>
              </a:lightRig>
            </a:scene3d>
            <a:sp3d z="-25400" prstMaterial="plastic"/>
          </p:spPr>
          <p:style>
            <a:lnRef idx="2">
              <a:schemeClr val="accent3">
                <a:hueOff val="0"/>
                <a:satOff val="0"/>
                <a:lumOff val="0"/>
                <a:alphaOff val="0"/>
              </a:schemeClr>
            </a:lnRef>
            <a:fillRef idx="0">
              <a:scrgbClr r="0" g="0" b="0"/>
            </a:fillRef>
            <a:effectRef idx="0">
              <a:schemeClr val="accent4">
                <a:tint val="70000"/>
                <a:hueOff val="0"/>
                <a:satOff val="0"/>
                <a:lumOff val="0"/>
                <a:alphaOff val="0"/>
              </a:schemeClr>
            </a:effectRef>
            <a:fontRef idx="minor">
              <a:schemeClr val="tx1">
                <a:hueOff val="0"/>
                <a:satOff val="0"/>
                <a:lumOff val="0"/>
                <a:alphaOff val="0"/>
              </a:schemeClr>
            </a:fontRef>
          </p:style>
        </p:sp>
        <p:sp>
          <p:nvSpPr>
            <p:cNvPr id="8" name="7 Forma libre"/>
            <p:cNvSpPr/>
            <p:nvPr/>
          </p:nvSpPr>
          <p:spPr>
            <a:xfrm>
              <a:off x="4030980" y="3811032"/>
              <a:ext cx="469012" cy="770096"/>
            </a:xfrm>
            <a:custGeom>
              <a:avLst/>
              <a:gdLst/>
              <a:ahLst/>
              <a:cxnLst/>
              <a:rect l="0" t="0" r="0" b="0"/>
              <a:pathLst>
                <a:path>
                  <a:moveTo>
                    <a:pt x="45720" y="0"/>
                  </a:moveTo>
                  <a:lnTo>
                    <a:pt x="45720" y="391088"/>
                  </a:lnTo>
                </a:path>
              </a:pathLst>
            </a:custGeom>
            <a:noFill/>
            <a:scene3d>
              <a:camera prst="perspectiveRelaxedModerately" zoom="92000"/>
              <a:lightRig rig="balanced" dir="t">
                <a:rot lat="0" lon="0" rev="12700000"/>
              </a:lightRig>
            </a:scene3d>
            <a:sp3d z="-25400" prstMaterial="plastic"/>
          </p:spPr>
          <p:style>
            <a:lnRef idx="2">
              <a:schemeClr val="accent3">
                <a:hueOff val="0"/>
                <a:satOff val="0"/>
                <a:lumOff val="0"/>
                <a:alphaOff val="0"/>
              </a:schemeClr>
            </a:lnRef>
            <a:fillRef idx="0">
              <a:scrgbClr r="0" g="0" b="0"/>
            </a:fillRef>
            <a:effectRef idx="0">
              <a:schemeClr val="accent4">
                <a:tint val="70000"/>
                <a:hueOff val="0"/>
                <a:satOff val="0"/>
                <a:lumOff val="0"/>
                <a:alphaOff val="0"/>
              </a:schemeClr>
            </a:effectRef>
            <a:fontRef idx="minor">
              <a:schemeClr val="tx1">
                <a:hueOff val="0"/>
                <a:satOff val="0"/>
                <a:lumOff val="0"/>
                <a:alphaOff val="0"/>
              </a:schemeClr>
            </a:fontRef>
          </p:style>
        </p:sp>
        <p:sp>
          <p:nvSpPr>
            <p:cNvPr id="9" name="8 Forma libre"/>
            <p:cNvSpPr/>
            <p:nvPr/>
          </p:nvSpPr>
          <p:spPr>
            <a:xfrm>
              <a:off x="1823282" y="3811032"/>
              <a:ext cx="2253417" cy="391088"/>
            </a:xfrm>
            <a:custGeom>
              <a:avLst/>
              <a:gdLst/>
              <a:ahLst/>
              <a:cxnLst/>
              <a:rect l="0" t="0" r="0" b="0"/>
              <a:pathLst>
                <a:path>
                  <a:moveTo>
                    <a:pt x="2253417" y="0"/>
                  </a:moveTo>
                  <a:lnTo>
                    <a:pt x="2253417" y="195544"/>
                  </a:lnTo>
                  <a:lnTo>
                    <a:pt x="0" y="195544"/>
                  </a:lnTo>
                  <a:lnTo>
                    <a:pt x="0" y="391088"/>
                  </a:lnTo>
                </a:path>
              </a:pathLst>
            </a:custGeom>
            <a:noFill/>
            <a:scene3d>
              <a:camera prst="perspectiveRelaxedModerately" zoom="92000"/>
              <a:lightRig rig="balanced" dir="t">
                <a:rot lat="0" lon="0" rev="12700000"/>
              </a:lightRig>
            </a:scene3d>
            <a:sp3d z="-25400" prstMaterial="plastic"/>
          </p:spPr>
          <p:style>
            <a:lnRef idx="2">
              <a:schemeClr val="accent3">
                <a:hueOff val="0"/>
                <a:satOff val="0"/>
                <a:lumOff val="0"/>
                <a:alphaOff val="0"/>
              </a:schemeClr>
            </a:lnRef>
            <a:fillRef idx="0">
              <a:scrgbClr r="0" g="0" b="0"/>
            </a:fillRef>
            <a:effectRef idx="0">
              <a:schemeClr val="accent4">
                <a:tint val="70000"/>
                <a:hueOff val="0"/>
                <a:satOff val="0"/>
                <a:lumOff val="0"/>
                <a:alphaOff val="0"/>
              </a:schemeClr>
            </a:effectRef>
            <a:fontRef idx="minor">
              <a:schemeClr val="tx1">
                <a:hueOff val="0"/>
                <a:satOff val="0"/>
                <a:lumOff val="0"/>
                <a:alphaOff val="0"/>
              </a:schemeClr>
            </a:fontRef>
          </p:style>
        </p:sp>
        <p:sp>
          <p:nvSpPr>
            <p:cNvPr id="10" name="9 Forma libre"/>
            <p:cNvSpPr/>
            <p:nvPr/>
          </p:nvSpPr>
          <p:spPr>
            <a:xfrm>
              <a:off x="4030980" y="2488779"/>
              <a:ext cx="91440" cy="391088"/>
            </a:xfrm>
            <a:custGeom>
              <a:avLst/>
              <a:gdLst/>
              <a:ahLst/>
              <a:cxnLst/>
              <a:rect l="0" t="0" r="0" b="0"/>
              <a:pathLst>
                <a:path>
                  <a:moveTo>
                    <a:pt x="45720" y="0"/>
                  </a:moveTo>
                  <a:lnTo>
                    <a:pt x="45720" y="391088"/>
                  </a:lnTo>
                </a:path>
              </a:pathLst>
            </a:custGeom>
            <a:noFill/>
            <a:scene3d>
              <a:camera prst="perspectiveRelaxedModerately" zoom="92000"/>
              <a:lightRig rig="balanced" dir="t">
                <a:rot lat="0" lon="0" rev="12700000"/>
              </a:lightRig>
            </a:scene3d>
            <a:sp3d z="-25400" prstMaterial="plastic"/>
          </p:spPr>
          <p:style>
            <a:lnRef idx="2">
              <a:schemeClr val="accent2">
                <a:hueOff val="0"/>
                <a:satOff val="0"/>
                <a:lumOff val="0"/>
                <a:alphaOff val="0"/>
              </a:schemeClr>
            </a:lnRef>
            <a:fillRef idx="0">
              <a:scrgbClr r="0" g="0" b="0"/>
            </a:fillRef>
            <a:effectRef idx="0">
              <a:schemeClr val="accent3">
                <a:tint val="90000"/>
                <a:hueOff val="0"/>
                <a:satOff val="0"/>
                <a:lumOff val="0"/>
                <a:alphaOff val="0"/>
              </a:schemeClr>
            </a:effectRef>
            <a:fontRef idx="minor">
              <a:schemeClr val="tx1">
                <a:hueOff val="0"/>
                <a:satOff val="0"/>
                <a:lumOff val="0"/>
                <a:alphaOff val="0"/>
              </a:schemeClr>
            </a:fontRef>
          </p:style>
        </p:sp>
        <p:sp>
          <p:nvSpPr>
            <p:cNvPr id="11" name="10 Forma libre"/>
            <p:cNvSpPr/>
            <p:nvPr/>
          </p:nvSpPr>
          <p:spPr>
            <a:xfrm>
              <a:off x="3145535" y="1557615"/>
              <a:ext cx="1862328" cy="931164"/>
            </a:xfrm>
            <a:custGeom>
              <a:avLst/>
              <a:gdLst>
                <a:gd name="connsiteX0" fmla="*/ 0 w 1862328"/>
                <a:gd name="connsiteY0" fmla="*/ 0 h 931164"/>
                <a:gd name="connsiteX1" fmla="*/ 1862328 w 1862328"/>
                <a:gd name="connsiteY1" fmla="*/ 0 h 931164"/>
                <a:gd name="connsiteX2" fmla="*/ 1862328 w 1862328"/>
                <a:gd name="connsiteY2" fmla="*/ 931164 h 931164"/>
                <a:gd name="connsiteX3" fmla="*/ 0 w 1862328"/>
                <a:gd name="connsiteY3" fmla="*/ 931164 h 931164"/>
                <a:gd name="connsiteX4" fmla="*/ 0 w 1862328"/>
                <a:gd name="connsiteY4" fmla="*/ 0 h 9311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62328" h="931164">
                  <a:moveTo>
                    <a:pt x="0" y="0"/>
                  </a:moveTo>
                  <a:lnTo>
                    <a:pt x="1862328" y="0"/>
                  </a:lnTo>
                  <a:lnTo>
                    <a:pt x="1862328" y="931164"/>
                  </a:lnTo>
                  <a:lnTo>
                    <a:pt x="0" y="931164"/>
                  </a:lnTo>
                  <a:lnTo>
                    <a:pt x="0" y="0"/>
                  </a:lnTo>
                  <a:close/>
                </a:path>
              </a:pathLst>
            </a:custGeom>
            <a:scene3d>
              <a:camera prst="perspectiveRelaxedModerately" zoom="92000"/>
              <a:lightRig rig="balanced" dir="t">
                <a:rot lat="0" lon="0" rev="12700000"/>
              </a:lightRig>
            </a:scene3d>
            <a:sp3d prstMaterial="plastic">
              <a:bevelT w="50800" h="50800"/>
              <a:bevelB w="50800" h="50800"/>
            </a:sp3d>
          </p:spPr>
          <p:style>
            <a:lnRef idx="0">
              <a:schemeClr val="lt1">
                <a:hueOff val="0"/>
                <a:satOff val="0"/>
                <a:lumOff val="0"/>
                <a:alphaOff val="0"/>
              </a:schemeClr>
            </a:lnRef>
            <a:fillRef idx="1">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ES" sz="1400" b="1" kern="1200" dirty="0" smtClean="0"/>
                <a:t>ASAMBLEA GENERAL</a:t>
              </a:r>
            </a:p>
            <a:p>
              <a:pPr lvl="0" algn="ctr" defTabSz="622300">
                <a:lnSpc>
                  <a:spcPct val="90000"/>
                </a:lnSpc>
                <a:spcBef>
                  <a:spcPct val="0"/>
                </a:spcBef>
                <a:spcAft>
                  <a:spcPct val="35000"/>
                </a:spcAft>
              </a:pPr>
              <a:r>
                <a:rPr lang="es-ES" sz="1400" kern="1200" dirty="0" smtClean="0"/>
                <a:t>COLEGIADOS</a:t>
              </a:r>
              <a:endParaRPr lang="es-ES" sz="1400" kern="1200" dirty="0"/>
            </a:p>
          </p:txBody>
        </p:sp>
        <p:sp>
          <p:nvSpPr>
            <p:cNvPr id="12" name="11 Forma libre"/>
            <p:cNvSpPr/>
            <p:nvPr/>
          </p:nvSpPr>
          <p:spPr>
            <a:xfrm>
              <a:off x="2699792" y="2636912"/>
              <a:ext cx="2736304" cy="1174120"/>
            </a:xfrm>
            <a:custGeom>
              <a:avLst/>
              <a:gdLst>
                <a:gd name="connsiteX0" fmla="*/ 0 w 1862328"/>
                <a:gd name="connsiteY0" fmla="*/ 0 h 931164"/>
                <a:gd name="connsiteX1" fmla="*/ 1862328 w 1862328"/>
                <a:gd name="connsiteY1" fmla="*/ 0 h 931164"/>
                <a:gd name="connsiteX2" fmla="*/ 1862328 w 1862328"/>
                <a:gd name="connsiteY2" fmla="*/ 931164 h 931164"/>
                <a:gd name="connsiteX3" fmla="*/ 0 w 1862328"/>
                <a:gd name="connsiteY3" fmla="*/ 931164 h 931164"/>
                <a:gd name="connsiteX4" fmla="*/ 0 w 1862328"/>
                <a:gd name="connsiteY4" fmla="*/ 0 h 9311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62328" h="931164">
                  <a:moveTo>
                    <a:pt x="0" y="0"/>
                  </a:moveTo>
                  <a:lnTo>
                    <a:pt x="1862328" y="0"/>
                  </a:lnTo>
                  <a:lnTo>
                    <a:pt x="1862328" y="931164"/>
                  </a:lnTo>
                  <a:lnTo>
                    <a:pt x="0" y="931164"/>
                  </a:lnTo>
                  <a:lnTo>
                    <a:pt x="0" y="0"/>
                  </a:lnTo>
                  <a:close/>
                </a:path>
              </a:pathLst>
            </a:custGeom>
            <a:solidFill>
              <a:schemeClr val="accent2"/>
            </a:solidFill>
            <a:scene3d>
              <a:camera prst="perspectiveRelaxedModerately" zoom="92000"/>
              <a:lightRig rig="balanced" dir="t">
                <a:rot lat="0" lon="0" rev="12700000"/>
              </a:lightRig>
            </a:scene3d>
            <a:sp3d prstMaterial="plastic">
              <a:bevelT w="50800" h="50800"/>
              <a:bevelB w="50800" h="50800"/>
            </a:sp3d>
          </p:spPr>
          <p:style>
            <a:lnRef idx="0">
              <a:schemeClr val="lt1">
                <a:hueOff val="0"/>
                <a:satOff val="0"/>
                <a:lumOff val="0"/>
                <a:alphaOff val="0"/>
              </a:schemeClr>
            </a:lnRef>
            <a:fillRef idx="1">
              <a:scrgbClr r="0" g="0" b="0"/>
            </a:fillRef>
            <a:effectRef idx="2">
              <a:schemeClr val="accent2">
                <a:hueOff val="0"/>
                <a:satOff val="0"/>
                <a:lumOff val="0"/>
                <a:alphaOff val="0"/>
              </a:schemeClr>
            </a:effectRef>
            <a:fontRef idx="minor">
              <a:schemeClr val="lt1"/>
            </a:fontRef>
          </p:style>
          <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endParaRPr lang="es-ES" sz="1200" b="1" kern="1200" dirty="0" smtClean="0"/>
            </a:p>
            <a:p>
              <a:pPr lvl="0" algn="ctr" defTabSz="533400">
                <a:lnSpc>
                  <a:spcPct val="90000"/>
                </a:lnSpc>
                <a:spcBef>
                  <a:spcPct val="0"/>
                </a:spcBef>
                <a:spcAft>
                  <a:spcPct val="35000"/>
                </a:spcAft>
              </a:pPr>
              <a:r>
                <a:rPr lang="es-ES" sz="1400" b="1" kern="1200" dirty="0" smtClean="0"/>
                <a:t>JUNTA DE GOBIERNO</a:t>
              </a:r>
            </a:p>
            <a:p>
              <a:pPr lvl="0" algn="ctr" defTabSz="533400">
                <a:lnSpc>
                  <a:spcPct val="90000"/>
                </a:lnSpc>
                <a:spcBef>
                  <a:spcPct val="0"/>
                </a:spcBef>
                <a:spcAft>
                  <a:spcPct val="35000"/>
                </a:spcAft>
              </a:pPr>
              <a:r>
                <a:rPr lang="es-ES" sz="1000" b="1" kern="1200" dirty="0" smtClean="0"/>
                <a:t>RAFAEL NAVARRO</a:t>
              </a:r>
            </a:p>
            <a:p>
              <a:pPr lvl="0" algn="ctr" defTabSz="533400">
                <a:lnSpc>
                  <a:spcPct val="90000"/>
                </a:lnSpc>
                <a:spcBef>
                  <a:spcPct val="0"/>
                </a:spcBef>
                <a:spcAft>
                  <a:spcPct val="35000"/>
                </a:spcAft>
              </a:pPr>
              <a:r>
                <a:rPr lang="es-ES" sz="1000" b="1" kern="1200" dirty="0" smtClean="0"/>
                <a:t>EDUARDO SALA</a:t>
              </a:r>
            </a:p>
            <a:p>
              <a:pPr lvl="0" algn="ctr" defTabSz="533400">
                <a:lnSpc>
                  <a:spcPct val="90000"/>
                </a:lnSpc>
                <a:spcBef>
                  <a:spcPct val="0"/>
                </a:spcBef>
                <a:spcAft>
                  <a:spcPct val="35000"/>
                </a:spcAft>
              </a:pPr>
              <a:r>
                <a:rPr lang="es-ES" sz="1000" b="1" kern="1200" dirty="0" smtClean="0"/>
                <a:t>Mª CARMEN DE PORRAS</a:t>
              </a:r>
            </a:p>
            <a:p>
              <a:pPr lvl="0" algn="ctr" defTabSz="533400">
                <a:lnSpc>
                  <a:spcPct val="90000"/>
                </a:lnSpc>
                <a:spcBef>
                  <a:spcPct val="0"/>
                </a:spcBef>
                <a:spcAft>
                  <a:spcPct val="35000"/>
                </a:spcAft>
              </a:pPr>
              <a:r>
                <a:rPr lang="es-ES" sz="1000" b="1" kern="1200" dirty="0" smtClean="0"/>
                <a:t>DAVID VILLAFAINA</a:t>
              </a:r>
            </a:p>
            <a:p>
              <a:pPr lvl="0" algn="ctr" defTabSz="533400">
                <a:lnSpc>
                  <a:spcPct val="90000"/>
                </a:lnSpc>
                <a:spcBef>
                  <a:spcPct val="0"/>
                </a:spcBef>
                <a:spcAft>
                  <a:spcPct val="35000"/>
                </a:spcAft>
              </a:pPr>
              <a:endParaRPr lang="es-ES" sz="1300" kern="1200" dirty="0"/>
            </a:p>
          </p:txBody>
        </p:sp>
        <p:sp>
          <p:nvSpPr>
            <p:cNvPr id="13" name="12 Forma libre"/>
            <p:cNvSpPr/>
            <p:nvPr/>
          </p:nvSpPr>
          <p:spPr>
            <a:xfrm>
              <a:off x="892118" y="4202121"/>
              <a:ext cx="1862328" cy="931164"/>
            </a:xfrm>
            <a:custGeom>
              <a:avLst/>
              <a:gdLst>
                <a:gd name="connsiteX0" fmla="*/ 0 w 1862328"/>
                <a:gd name="connsiteY0" fmla="*/ 0 h 931164"/>
                <a:gd name="connsiteX1" fmla="*/ 1862328 w 1862328"/>
                <a:gd name="connsiteY1" fmla="*/ 0 h 931164"/>
                <a:gd name="connsiteX2" fmla="*/ 1862328 w 1862328"/>
                <a:gd name="connsiteY2" fmla="*/ 931164 h 931164"/>
                <a:gd name="connsiteX3" fmla="*/ 0 w 1862328"/>
                <a:gd name="connsiteY3" fmla="*/ 931164 h 931164"/>
                <a:gd name="connsiteX4" fmla="*/ 0 w 1862328"/>
                <a:gd name="connsiteY4" fmla="*/ 0 h 9311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62328" h="931164">
                  <a:moveTo>
                    <a:pt x="0" y="0"/>
                  </a:moveTo>
                  <a:lnTo>
                    <a:pt x="1862328" y="0"/>
                  </a:lnTo>
                  <a:lnTo>
                    <a:pt x="1862328" y="931164"/>
                  </a:lnTo>
                  <a:lnTo>
                    <a:pt x="0" y="931164"/>
                  </a:lnTo>
                  <a:lnTo>
                    <a:pt x="0" y="0"/>
                  </a:lnTo>
                  <a:close/>
                </a:path>
              </a:pathLst>
            </a:custGeom>
            <a:scene3d>
              <a:camera prst="perspectiveRelaxedModerately" zoom="92000"/>
              <a:lightRig rig="balanced" dir="t">
                <a:rot lat="0" lon="0" rev="12700000"/>
              </a:lightRig>
            </a:scene3d>
            <a:sp3d prstMaterial="plastic">
              <a:bevelT w="50800" h="50800"/>
              <a:bevelB w="50800" h="50800"/>
            </a:sp3d>
          </p:spPr>
          <p:style>
            <a:lnRef idx="0">
              <a:schemeClr val="lt1">
                <a:hueOff val="0"/>
                <a:satOff val="0"/>
                <a:lumOff val="0"/>
                <a:alphaOff val="0"/>
              </a:schemeClr>
            </a:lnRef>
            <a:fillRef idx="1">
              <a:schemeClr val="accent3">
                <a:hueOff val="0"/>
                <a:satOff val="0"/>
                <a:lumOff val="0"/>
                <a:alphaOff val="0"/>
              </a:schemeClr>
            </a:fillRef>
            <a:effectRef idx="2">
              <a:schemeClr val="accent3">
                <a:hueOff val="0"/>
                <a:satOff val="0"/>
                <a:lumOff val="0"/>
                <a:alphaOff val="0"/>
              </a:schemeClr>
            </a:effectRef>
            <a:fontRef idx="minor">
              <a:schemeClr val="lt1"/>
            </a:fontRef>
          </p:style>
          <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ES" sz="1400" kern="1200" dirty="0" smtClean="0"/>
                <a:t> </a:t>
              </a:r>
              <a:r>
                <a:rPr lang="es-ES" sz="1400" b="1" kern="1200" dirty="0" smtClean="0"/>
                <a:t>COMISION DE FORMACIÓN</a:t>
              </a:r>
            </a:p>
            <a:p>
              <a:pPr lvl="0" algn="ctr" defTabSz="622300">
                <a:lnSpc>
                  <a:spcPct val="90000"/>
                </a:lnSpc>
                <a:spcBef>
                  <a:spcPct val="0"/>
                </a:spcBef>
                <a:spcAft>
                  <a:spcPct val="35000"/>
                </a:spcAft>
              </a:pPr>
              <a:r>
                <a:rPr lang="es-ES" sz="1400" kern="1200" dirty="0" smtClean="0"/>
                <a:t>RAFAEL NAVARRO </a:t>
              </a:r>
            </a:p>
            <a:p>
              <a:pPr lvl="0" algn="ctr" defTabSz="622300">
                <a:lnSpc>
                  <a:spcPct val="90000"/>
                </a:lnSpc>
                <a:spcBef>
                  <a:spcPct val="0"/>
                </a:spcBef>
                <a:spcAft>
                  <a:spcPct val="35000"/>
                </a:spcAft>
              </a:pPr>
              <a:r>
                <a:rPr lang="es-ES" sz="1400" kern="1200" dirty="0" smtClean="0"/>
                <a:t>MOISES PARDOS</a:t>
              </a:r>
              <a:endParaRPr lang="es-ES" sz="1400" kern="1200" dirty="0"/>
            </a:p>
          </p:txBody>
        </p:sp>
        <p:sp>
          <p:nvSpPr>
            <p:cNvPr id="14" name="13 Forma libre"/>
            <p:cNvSpPr/>
            <p:nvPr/>
          </p:nvSpPr>
          <p:spPr>
            <a:xfrm>
              <a:off x="2987824" y="4202121"/>
              <a:ext cx="2160239" cy="931164"/>
            </a:xfrm>
            <a:custGeom>
              <a:avLst/>
              <a:gdLst>
                <a:gd name="connsiteX0" fmla="*/ 0 w 1862328"/>
                <a:gd name="connsiteY0" fmla="*/ 0 h 931164"/>
                <a:gd name="connsiteX1" fmla="*/ 1862328 w 1862328"/>
                <a:gd name="connsiteY1" fmla="*/ 0 h 931164"/>
                <a:gd name="connsiteX2" fmla="*/ 1862328 w 1862328"/>
                <a:gd name="connsiteY2" fmla="*/ 931164 h 931164"/>
                <a:gd name="connsiteX3" fmla="*/ 0 w 1862328"/>
                <a:gd name="connsiteY3" fmla="*/ 931164 h 931164"/>
                <a:gd name="connsiteX4" fmla="*/ 0 w 1862328"/>
                <a:gd name="connsiteY4" fmla="*/ 0 h 9311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62328" h="931164">
                  <a:moveTo>
                    <a:pt x="0" y="0"/>
                  </a:moveTo>
                  <a:lnTo>
                    <a:pt x="1862328" y="0"/>
                  </a:lnTo>
                  <a:lnTo>
                    <a:pt x="1862328" y="931164"/>
                  </a:lnTo>
                  <a:lnTo>
                    <a:pt x="0" y="931164"/>
                  </a:lnTo>
                  <a:lnTo>
                    <a:pt x="0" y="0"/>
                  </a:lnTo>
                  <a:close/>
                </a:path>
              </a:pathLst>
            </a:custGeom>
            <a:scene3d>
              <a:camera prst="perspectiveRelaxedModerately" zoom="92000"/>
              <a:lightRig rig="balanced" dir="t">
                <a:rot lat="0" lon="0" rev="12700000"/>
              </a:lightRig>
            </a:scene3d>
            <a:sp3d prstMaterial="plastic">
              <a:bevelT w="50800" h="50800"/>
              <a:bevelB w="50800" h="50800"/>
            </a:sp3d>
          </p:spPr>
          <p:style>
            <a:lnRef idx="0">
              <a:schemeClr val="lt1">
                <a:hueOff val="0"/>
                <a:satOff val="0"/>
                <a:lumOff val="0"/>
                <a:alphaOff val="0"/>
              </a:schemeClr>
            </a:lnRef>
            <a:fillRef idx="1">
              <a:schemeClr val="accent3">
                <a:hueOff val="0"/>
                <a:satOff val="0"/>
                <a:lumOff val="0"/>
                <a:alphaOff val="0"/>
              </a:schemeClr>
            </a:fillRef>
            <a:effectRef idx="2">
              <a:schemeClr val="accent3">
                <a:hueOff val="0"/>
                <a:satOff val="0"/>
                <a:lumOff val="0"/>
                <a:alphaOff val="0"/>
              </a:schemeClr>
            </a:effectRef>
            <a:fontRef idx="minor">
              <a:schemeClr val="lt1"/>
            </a:fontRef>
          </p:style>
          <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ES" sz="1400" b="1" kern="1200" dirty="0" smtClean="0"/>
                <a:t>COMISION DE PUBLICIDAD SANITARIA</a:t>
              </a:r>
            </a:p>
            <a:p>
              <a:pPr lvl="0" algn="ctr" defTabSz="622300">
                <a:lnSpc>
                  <a:spcPct val="90000"/>
                </a:lnSpc>
                <a:spcBef>
                  <a:spcPct val="0"/>
                </a:spcBef>
                <a:spcAft>
                  <a:spcPct val="35000"/>
                </a:spcAft>
              </a:pPr>
              <a:r>
                <a:rPr lang="es-ES" sz="1400" kern="1200" dirty="0" smtClean="0"/>
                <a:t>Mª CARMEN DE PORRAS</a:t>
              </a:r>
            </a:p>
            <a:p>
              <a:pPr lvl="0" algn="ctr" defTabSz="622300">
                <a:lnSpc>
                  <a:spcPct val="90000"/>
                </a:lnSpc>
                <a:spcBef>
                  <a:spcPct val="0"/>
                </a:spcBef>
                <a:spcAft>
                  <a:spcPct val="35000"/>
                </a:spcAft>
              </a:pPr>
              <a:r>
                <a:rPr lang="es-ES" sz="1400" dirty="0" smtClean="0"/>
                <a:t>EDUARDO SALA </a:t>
              </a:r>
              <a:endParaRPr lang="es-ES" sz="1400" kern="1200" dirty="0"/>
            </a:p>
          </p:txBody>
        </p:sp>
        <p:sp>
          <p:nvSpPr>
            <p:cNvPr id="16" name="15 Forma libre"/>
            <p:cNvSpPr/>
            <p:nvPr/>
          </p:nvSpPr>
          <p:spPr>
            <a:xfrm>
              <a:off x="5292080" y="4202121"/>
              <a:ext cx="1969201" cy="931164"/>
            </a:xfrm>
            <a:custGeom>
              <a:avLst/>
              <a:gdLst>
                <a:gd name="connsiteX0" fmla="*/ 0 w 1862328"/>
                <a:gd name="connsiteY0" fmla="*/ 0 h 931164"/>
                <a:gd name="connsiteX1" fmla="*/ 1862328 w 1862328"/>
                <a:gd name="connsiteY1" fmla="*/ 0 h 931164"/>
                <a:gd name="connsiteX2" fmla="*/ 1862328 w 1862328"/>
                <a:gd name="connsiteY2" fmla="*/ 931164 h 931164"/>
                <a:gd name="connsiteX3" fmla="*/ 0 w 1862328"/>
                <a:gd name="connsiteY3" fmla="*/ 931164 h 931164"/>
                <a:gd name="connsiteX4" fmla="*/ 0 w 1862328"/>
                <a:gd name="connsiteY4" fmla="*/ 0 h 9311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62328" h="931164">
                  <a:moveTo>
                    <a:pt x="0" y="0"/>
                  </a:moveTo>
                  <a:lnTo>
                    <a:pt x="1862328" y="0"/>
                  </a:lnTo>
                  <a:lnTo>
                    <a:pt x="1862328" y="931164"/>
                  </a:lnTo>
                  <a:lnTo>
                    <a:pt x="0" y="931164"/>
                  </a:lnTo>
                  <a:lnTo>
                    <a:pt x="0" y="0"/>
                  </a:lnTo>
                  <a:close/>
                </a:path>
              </a:pathLst>
            </a:custGeom>
            <a:scene3d>
              <a:camera prst="perspectiveRelaxedModerately" zoom="92000"/>
              <a:lightRig rig="balanced" dir="t">
                <a:rot lat="0" lon="0" rev="12700000"/>
              </a:lightRig>
            </a:scene3d>
            <a:sp3d prstMaterial="plastic">
              <a:bevelT w="50800" h="50800"/>
              <a:bevelB w="50800" h="50800"/>
            </a:sp3d>
          </p:spPr>
          <p:style>
            <a:lnRef idx="0">
              <a:schemeClr val="lt1">
                <a:hueOff val="0"/>
                <a:satOff val="0"/>
                <a:lumOff val="0"/>
                <a:alphaOff val="0"/>
              </a:schemeClr>
            </a:lnRef>
            <a:fillRef idx="1">
              <a:schemeClr val="accent3">
                <a:hueOff val="0"/>
                <a:satOff val="0"/>
                <a:lumOff val="0"/>
                <a:alphaOff val="0"/>
              </a:schemeClr>
            </a:fillRef>
            <a:effectRef idx="2">
              <a:schemeClr val="accent3">
                <a:hueOff val="0"/>
                <a:satOff val="0"/>
                <a:lumOff val="0"/>
                <a:alphaOff val="0"/>
              </a:schemeClr>
            </a:effectRef>
            <a:fontRef idx="minor">
              <a:schemeClr val="lt1"/>
            </a:fontRef>
          </p:style>
          <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endParaRPr lang="es-ES" sz="1400" b="1" kern="1200" dirty="0" smtClean="0"/>
            </a:p>
            <a:p>
              <a:pPr lvl="0" algn="ctr" defTabSz="622300">
                <a:lnSpc>
                  <a:spcPct val="90000"/>
                </a:lnSpc>
                <a:spcBef>
                  <a:spcPct val="0"/>
                </a:spcBef>
                <a:spcAft>
                  <a:spcPct val="35000"/>
                </a:spcAft>
              </a:pPr>
              <a:r>
                <a:rPr lang="es-ES" sz="1400" b="1" kern="1200" dirty="0" smtClean="0"/>
                <a:t>COMISIÓN DE INTRUSISMO</a:t>
              </a:r>
            </a:p>
            <a:p>
              <a:pPr lvl="0" algn="ctr" defTabSz="622300">
                <a:lnSpc>
                  <a:spcPct val="90000"/>
                </a:lnSpc>
                <a:spcBef>
                  <a:spcPct val="0"/>
                </a:spcBef>
                <a:spcAft>
                  <a:spcPct val="35000"/>
                </a:spcAft>
              </a:pPr>
              <a:r>
                <a:rPr lang="es-ES" sz="1400" kern="1200" dirty="0" smtClean="0"/>
                <a:t>Mª CARMEN DE PORRAS</a:t>
              </a:r>
            </a:p>
            <a:p>
              <a:pPr lvl="0" algn="ctr" defTabSz="622300">
                <a:lnSpc>
                  <a:spcPct val="90000"/>
                </a:lnSpc>
                <a:spcBef>
                  <a:spcPct val="0"/>
                </a:spcBef>
                <a:spcAft>
                  <a:spcPct val="35000"/>
                </a:spcAft>
              </a:pPr>
              <a:r>
                <a:rPr lang="es-ES" sz="1400" dirty="0" smtClean="0"/>
                <a:t>DAVID VILLAFAINA</a:t>
              </a:r>
              <a:endParaRPr lang="es-ES" sz="1400" kern="1200" dirty="0" smtClean="0"/>
            </a:p>
            <a:p>
              <a:pPr lvl="0" algn="ctr" defTabSz="622300">
                <a:lnSpc>
                  <a:spcPct val="90000"/>
                </a:lnSpc>
                <a:spcBef>
                  <a:spcPct val="0"/>
                </a:spcBef>
                <a:spcAft>
                  <a:spcPct val="35000"/>
                </a:spcAft>
              </a:pPr>
              <a:endParaRPr lang="es-ES" sz="1400" kern="1200" dirty="0"/>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ASAMBLEA GENERAL</a:t>
            </a:r>
            <a:endParaRPr lang="es-ES" dirty="0"/>
          </a:p>
        </p:txBody>
      </p:sp>
      <p:sp>
        <p:nvSpPr>
          <p:cNvPr id="3" name="2 Marcador de contenido"/>
          <p:cNvSpPr>
            <a:spLocks noGrp="1"/>
          </p:cNvSpPr>
          <p:nvPr>
            <p:ph idx="1"/>
          </p:nvPr>
        </p:nvSpPr>
        <p:spPr/>
        <p:txBody>
          <a:bodyPr>
            <a:normAutofit fontScale="77500" lnSpcReduction="20000"/>
          </a:bodyPr>
          <a:lstStyle/>
          <a:p>
            <a:pPr>
              <a:buNone/>
            </a:pPr>
            <a:r>
              <a:rPr lang="es-ES" dirty="0" smtClean="0"/>
              <a:t>	</a:t>
            </a:r>
          </a:p>
          <a:p>
            <a:r>
              <a:rPr lang="es-ES" dirty="0" smtClean="0"/>
              <a:t>La Asamblea General es el supremo órgano del Colegio y sus acuerdos o resoluciones obligan a todos los colegiados. Está compuesta por la Junta de Gobierno y por los colegiados presentes o legalmente representados. 		</a:t>
            </a:r>
          </a:p>
          <a:p>
            <a:r>
              <a:rPr lang="es-ES" dirty="0" smtClean="0"/>
              <a:t>Durante 2012 se han celebrado dos Asambleas: 	</a:t>
            </a:r>
          </a:p>
          <a:p>
            <a:pPr lvl="1"/>
            <a:r>
              <a:rPr lang="es-ES" b="1" dirty="0" smtClean="0"/>
              <a:t>El 19 de junio </a:t>
            </a:r>
            <a:r>
              <a:rPr lang="es-ES" dirty="0" smtClean="0"/>
              <a:t>en Asamblea Ordinaria se llegaron a los siguientes acuerdos:</a:t>
            </a:r>
          </a:p>
          <a:p>
            <a:endParaRPr lang="es-ES" dirty="0" smtClean="0"/>
          </a:p>
          <a:p>
            <a:pPr lvl="2"/>
            <a:r>
              <a:rPr lang="es-ES" dirty="0" smtClean="0"/>
              <a:t>Aprobación de las cuentas del año anterior </a:t>
            </a:r>
          </a:p>
          <a:p>
            <a:pPr lvl="2"/>
            <a:r>
              <a:rPr lang="es-ES" dirty="0" smtClean="0"/>
              <a:t>Presentación y aprobación de la Memoria anual 2011.</a:t>
            </a:r>
          </a:p>
          <a:p>
            <a:pPr lvl="2"/>
            <a:r>
              <a:rPr lang="es-ES" dirty="0" smtClean="0"/>
              <a:t>Adaptación de los Estatutos Colegiales a la Ley Ómnibus.		</a:t>
            </a:r>
          </a:p>
          <a:p>
            <a:pPr lvl="1"/>
            <a:r>
              <a:rPr lang="es-ES" dirty="0" smtClean="0"/>
              <a:t>En la Asamblea Ordinaria de </a:t>
            </a:r>
            <a:r>
              <a:rPr lang="es-ES" b="1" dirty="0" smtClean="0"/>
              <a:t>4 de diciembre</a:t>
            </a:r>
            <a:r>
              <a:rPr lang="es-ES" dirty="0" smtClean="0"/>
              <a:t>:</a:t>
            </a:r>
          </a:p>
          <a:p>
            <a:pPr lvl="1"/>
            <a:endParaRPr lang="es-ES" dirty="0" smtClean="0"/>
          </a:p>
          <a:p>
            <a:pPr lvl="2"/>
            <a:r>
              <a:rPr lang="es-ES" dirty="0" smtClean="0"/>
              <a:t>Presentación y aprobación del presupuesto para el próximo año.</a:t>
            </a:r>
          </a:p>
          <a:p>
            <a:pPr lvl="2"/>
            <a:r>
              <a:rPr lang="es-ES" dirty="0" smtClean="0"/>
              <a:t>Informe de la presidencia. Plan de actividades 2013</a:t>
            </a:r>
          </a:p>
          <a:p>
            <a:pPr lvl="2"/>
            <a:endParaRPr lang="es-ES" dirty="0" smtClean="0"/>
          </a:p>
          <a:p>
            <a:pPr lvl="2"/>
            <a:endParaRPr lang="es-ES" dirty="0" smtClean="0"/>
          </a:p>
          <a:p>
            <a:pPr lvl="2"/>
            <a:endParaRPr lang="es-E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JUNTA DE GOBIERNO</a:t>
            </a:r>
            <a:endParaRPr lang="es-ES" dirty="0"/>
          </a:p>
        </p:txBody>
      </p:sp>
      <p:sp>
        <p:nvSpPr>
          <p:cNvPr id="3" name="2 Marcador de contenido"/>
          <p:cNvSpPr>
            <a:spLocks noGrp="1"/>
          </p:cNvSpPr>
          <p:nvPr>
            <p:ph idx="1"/>
          </p:nvPr>
        </p:nvSpPr>
        <p:spPr/>
        <p:txBody>
          <a:bodyPr>
            <a:normAutofit fontScale="92500" lnSpcReduction="20000"/>
          </a:bodyPr>
          <a:lstStyle/>
          <a:p>
            <a:endParaRPr lang="es-ES" dirty="0" smtClean="0"/>
          </a:p>
          <a:p>
            <a:r>
              <a:rPr lang="es-ES" dirty="0" smtClean="0"/>
              <a:t>La Junta de Gobierno es el órgano representativo y ejecutivo al que corresponde el gobierno y administración del Colegio, con sujeción a la legalidad vigente y a los Estatutos colegiales	</a:t>
            </a:r>
            <a:endParaRPr lang="es-ES" b="1" dirty="0" smtClean="0"/>
          </a:p>
          <a:p>
            <a:pPr lvl="0"/>
            <a:r>
              <a:rPr lang="es-ES" dirty="0" smtClean="0"/>
              <a:t>Cambio </a:t>
            </a:r>
            <a:r>
              <a:rPr lang="es-ES" dirty="0"/>
              <a:t>de vicepresidente de la Junta</a:t>
            </a:r>
            <a:r>
              <a:rPr lang="es-ES" b="1" dirty="0"/>
              <a:t>: </a:t>
            </a:r>
            <a:endParaRPr lang="es-ES" dirty="0"/>
          </a:p>
          <a:p>
            <a:pPr lvl="1"/>
            <a:r>
              <a:rPr lang="es-ES" dirty="0" smtClean="0"/>
              <a:t>Por </a:t>
            </a:r>
            <a:r>
              <a:rPr lang="es-ES" dirty="0"/>
              <a:t>razones personales nuestra vicepresidenta, Vanesa Soler Villa, dejó el cargo el día 31 de Agosto para dedicarse a otros </a:t>
            </a:r>
            <a:r>
              <a:rPr lang="es-ES" dirty="0" smtClean="0"/>
              <a:t>proyectos. Agradecemos </a:t>
            </a:r>
            <a:r>
              <a:rPr lang="es-ES" dirty="0"/>
              <a:t>enormemente sus aportaciones que durante todos estos años han contribuido a conseguir muchos de los logros de este colectivo profesional</a:t>
            </a:r>
            <a:r>
              <a:rPr lang="es-ES" dirty="0" smtClean="0"/>
              <a:t>. </a:t>
            </a:r>
            <a:r>
              <a:rPr lang="es-ES" dirty="0"/>
              <a:t> </a:t>
            </a:r>
          </a:p>
          <a:p>
            <a:pPr lvl="1"/>
            <a:r>
              <a:rPr lang="es-ES" dirty="0"/>
              <a:t>Se incorpora a la Junta directiva como nuevo vicepresidente: Eduardo Sala </a:t>
            </a:r>
            <a:r>
              <a:rPr lang="es-ES" dirty="0" smtClean="0"/>
              <a:t>Gutiérrez que aportará su experiencia profesional y sus ganas de trabajar por el colectivo.</a:t>
            </a:r>
          </a:p>
          <a:p>
            <a:pPr>
              <a:buNone/>
            </a:pPr>
            <a:endParaRPr lang="es-ES" dirty="0"/>
          </a:p>
          <a:p>
            <a:endParaRPr lang="es-E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20688"/>
            <a:ext cx="7239000" cy="5835048"/>
          </a:xfrm>
        </p:spPr>
        <p:txBody>
          <a:bodyPr>
            <a:normAutofit fontScale="92500" lnSpcReduction="10000"/>
          </a:bodyPr>
          <a:lstStyle/>
          <a:p>
            <a:endParaRPr lang="es-ES" dirty="0" smtClean="0"/>
          </a:p>
          <a:p>
            <a:r>
              <a:rPr lang="es-ES" sz="2200" dirty="0" smtClean="0"/>
              <a:t>Su nombramiento se ratificó el 4 de septiembre en Junta de Gobierno quedando la composición de la actual Junta: 	</a:t>
            </a:r>
          </a:p>
          <a:p>
            <a:pPr lvl="1"/>
            <a:r>
              <a:rPr lang="es-ES" sz="2200" dirty="0" smtClean="0"/>
              <a:t>DECANO: Rafael Navarro Félez 	</a:t>
            </a:r>
          </a:p>
          <a:p>
            <a:pPr lvl="1"/>
            <a:r>
              <a:rPr lang="es-ES" sz="2200" dirty="0" smtClean="0"/>
              <a:t>VICEDECANO: Eduardo Sala Gutiérrez	</a:t>
            </a:r>
          </a:p>
          <a:p>
            <a:pPr lvl="1"/>
            <a:r>
              <a:rPr lang="es-ES" sz="2200" dirty="0" smtClean="0"/>
              <a:t>SECRETARIA: Mª Carmen De Porras Ortiz	</a:t>
            </a:r>
          </a:p>
          <a:p>
            <a:pPr lvl="1"/>
            <a:r>
              <a:rPr lang="es-ES" sz="2200" dirty="0" smtClean="0"/>
              <a:t>TESORERO: David Villafaina Barroso	</a:t>
            </a:r>
          </a:p>
          <a:p>
            <a:endParaRPr lang="es-ES" sz="2200" dirty="0" smtClean="0"/>
          </a:p>
          <a:p>
            <a:r>
              <a:rPr lang="es-ES" sz="2200" dirty="0" smtClean="0"/>
              <a:t>Durante el año 2012 la Junta de Gobierno ha mantenido 2 reuniones:</a:t>
            </a:r>
          </a:p>
          <a:p>
            <a:pPr lvl="1"/>
            <a:r>
              <a:rPr lang="es-ES" sz="2200" dirty="0" smtClean="0"/>
              <a:t>4 septiembre</a:t>
            </a:r>
          </a:p>
          <a:p>
            <a:pPr lvl="1"/>
            <a:r>
              <a:rPr lang="es-ES" sz="2200" dirty="0" smtClean="0"/>
              <a:t>20 noviembre</a:t>
            </a:r>
          </a:p>
          <a:p>
            <a:pPr lvl="1"/>
            <a:endParaRPr lang="es-ES" sz="2200" dirty="0" smtClean="0"/>
          </a:p>
          <a:p>
            <a:r>
              <a:rPr lang="es-ES" sz="2200" dirty="0" smtClean="0"/>
              <a:t>La Junta de Gobierno del Colegio Profesional de Podólogos de Aragón, no se encuentra incurso en ninguna incompatibilidad, ni conflicto de intereses para el ejercicio de su cargo.</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AREA INSTITUCIONAL</a:t>
            </a:r>
            <a:endParaRPr lang="es-ES" dirty="0"/>
          </a:p>
        </p:txBody>
      </p:sp>
      <p:sp>
        <p:nvSpPr>
          <p:cNvPr id="3" name="2 Marcador de contenido"/>
          <p:cNvSpPr>
            <a:spLocks noGrp="1"/>
          </p:cNvSpPr>
          <p:nvPr>
            <p:ph idx="1"/>
          </p:nvPr>
        </p:nvSpPr>
        <p:spPr/>
        <p:txBody>
          <a:bodyPr>
            <a:normAutofit fontScale="85000" lnSpcReduction="20000"/>
          </a:bodyPr>
          <a:lstStyle/>
          <a:p>
            <a:r>
              <a:rPr lang="es-ES" dirty="0" smtClean="0"/>
              <a:t>La labor de difusión de la profesión y la búsqueda constante de un reconocimiento de la misma, ha llevado al Colegio a participar en un apretado calendario.</a:t>
            </a:r>
          </a:p>
          <a:p>
            <a:r>
              <a:rPr lang="es-ES" dirty="0" smtClean="0"/>
              <a:t>Reuniones:</a:t>
            </a:r>
          </a:p>
          <a:p>
            <a:pPr lvl="1"/>
            <a:r>
              <a:rPr lang="es-ES" b="1" dirty="0" smtClean="0"/>
              <a:t>PLANIFICACIÓN </a:t>
            </a:r>
            <a:r>
              <a:rPr lang="es-ES" b="1" dirty="0"/>
              <a:t>Y ASEGURAMIENTO DEL GOBIERNO DE ARAGÓN.</a:t>
            </a:r>
          </a:p>
          <a:p>
            <a:pPr lvl="2"/>
            <a:r>
              <a:rPr lang="es-ES" dirty="0" smtClean="0"/>
              <a:t>Se reúnen el presidente del Colegio,  Rafael Navarro y la asesora legal, </a:t>
            </a:r>
            <a:r>
              <a:rPr lang="es-ES" dirty="0"/>
              <a:t>Ana </a:t>
            </a:r>
            <a:r>
              <a:rPr lang="es-ES" dirty="0" err="1"/>
              <a:t>Cunchillos</a:t>
            </a:r>
            <a:r>
              <a:rPr lang="es-ES" dirty="0"/>
              <a:t> con el Jefe de Servicio del </a:t>
            </a:r>
            <a:r>
              <a:rPr lang="es-ES" dirty="0" err="1"/>
              <a:t>Dto</a:t>
            </a:r>
            <a:r>
              <a:rPr lang="es-ES" dirty="0"/>
              <a:t> de Planificación y Aseguramiento del Gobierno de Aragón, para tratar el tema de la receta en las ortopedias</a:t>
            </a:r>
            <a:r>
              <a:rPr lang="es-ES" dirty="0" smtClean="0"/>
              <a:t>.</a:t>
            </a:r>
          </a:p>
          <a:p>
            <a:pPr lvl="1"/>
            <a:r>
              <a:rPr lang="es-ES" b="1" dirty="0" smtClean="0"/>
              <a:t>COMISION </a:t>
            </a:r>
            <a:r>
              <a:rPr lang="es-ES" b="1" dirty="0"/>
              <a:t>DE FORMACION CONTINUADA DEL GOBIERNO DE ARAGON.</a:t>
            </a:r>
            <a:endParaRPr lang="es-ES" sz="4400" b="1" dirty="0"/>
          </a:p>
          <a:p>
            <a:pPr lvl="2"/>
            <a:r>
              <a:rPr lang="es-ES" dirty="0"/>
              <a:t>Asiste </a:t>
            </a:r>
            <a:r>
              <a:rPr lang="es-ES" dirty="0" smtClean="0"/>
              <a:t>el presidente del Colegio, Rafael Navarro para tratar el tema de </a:t>
            </a:r>
          </a:p>
          <a:p>
            <a:pPr lvl="1"/>
            <a:r>
              <a:rPr lang="es-ES" b="1" dirty="0" smtClean="0"/>
              <a:t>COMISION </a:t>
            </a:r>
            <a:r>
              <a:rPr lang="es-ES" b="1" dirty="0"/>
              <a:t>DE PUBLICIDAD SANITARIA DE ARAGON</a:t>
            </a:r>
            <a:endParaRPr lang="es-ES" sz="4400" b="1" dirty="0"/>
          </a:p>
          <a:p>
            <a:pPr lvl="2"/>
            <a:r>
              <a:rPr lang="es-ES" dirty="0" smtClean="0"/>
              <a:t>Asiste la asesora legal,  </a:t>
            </a:r>
            <a:r>
              <a:rPr lang="es-ES" dirty="0"/>
              <a:t>Ana </a:t>
            </a:r>
            <a:r>
              <a:rPr lang="es-ES" dirty="0" err="1"/>
              <a:t>Cunchillos</a:t>
            </a:r>
            <a:r>
              <a:rPr lang="es-ES" dirty="0"/>
              <a:t> en representación del Colegio</a:t>
            </a:r>
            <a:r>
              <a:rPr lang="es-ES" dirty="0" smtClean="0"/>
              <a:t>.</a:t>
            </a:r>
          </a:p>
          <a:p>
            <a:endParaRPr lang="es-E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836712"/>
            <a:ext cx="7239000" cy="5619024"/>
          </a:xfrm>
        </p:spPr>
        <p:txBody>
          <a:bodyPr>
            <a:normAutofit/>
          </a:bodyPr>
          <a:lstStyle/>
          <a:p>
            <a:r>
              <a:rPr lang="es-ES" dirty="0" smtClean="0"/>
              <a:t>Llamadas a la Administración:</a:t>
            </a:r>
          </a:p>
          <a:p>
            <a:endParaRPr lang="es-ES" dirty="0" smtClean="0"/>
          </a:p>
          <a:p>
            <a:pPr lvl="1"/>
            <a:r>
              <a:rPr lang="es-ES_tradnl" b="1" dirty="0" smtClean="0"/>
              <a:t>INSTITUTO ARAGONES DE SERVICIOS SOCIALES </a:t>
            </a:r>
          </a:p>
          <a:p>
            <a:pPr lvl="2"/>
            <a:r>
              <a:rPr lang="es-ES_tradnl" dirty="0" smtClean="0"/>
              <a:t>Tema: Adaptación de Centros de podología a la normativa sanitaria de Aragón.</a:t>
            </a:r>
            <a:endParaRPr lang="es-ES" b="1" dirty="0" smtClean="0"/>
          </a:p>
          <a:p>
            <a:pPr lvl="1"/>
            <a:r>
              <a:rPr lang="es-ES_tradnl" b="1" dirty="0" smtClean="0"/>
              <a:t>Dirección General de Planificación y Aseguramiento </a:t>
            </a:r>
          </a:p>
          <a:p>
            <a:pPr lvl="2"/>
            <a:r>
              <a:rPr lang="es-ES_tradnl" dirty="0" smtClean="0"/>
              <a:t>Tema: Cumplimiento por parte de las ortopedias de la normativa referente a las recetas. </a:t>
            </a:r>
            <a:endParaRPr lang="es-ES" b="1" dirty="0" smtClean="0"/>
          </a:p>
          <a:p>
            <a:pPr lvl="1"/>
            <a:r>
              <a:rPr lang="es-ES_tradnl" b="1" dirty="0" smtClean="0"/>
              <a:t>Dirección General de Consumo</a:t>
            </a:r>
            <a:r>
              <a:rPr lang="es-ES_tradnl" dirty="0" smtClean="0"/>
              <a:t>. </a:t>
            </a:r>
          </a:p>
          <a:p>
            <a:pPr lvl="2"/>
            <a:r>
              <a:rPr lang="es-ES_tradnl" dirty="0" smtClean="0"/>
              <a:t>Tema: Denuncias Academias de Enseñanza. </a:t>
            </a:r>
            <a:endParaRPr lang="es-ES" b="1" dirty="0" smtClean="0"/>
          </a:p>
          <a:p>
            <a:endParaRPr lang="es-E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o">
  <a:themeElements>
    <a:clrScheme name="Opulento">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o">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o">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1055</TotalTime>
  <Words>913</Words>
  <Application>Microsoft Office PowerPoint</Application>
  <PresentationFormat>Presentación en pantalla (4:3)</PresentationFormat>
  <Paragraphs>271</Paragraphs>
  <Slides>31</Slides>
  <Notes>0</Notes>
  <HiddenSlides>0</HiddenSlides>
  <MMClips>0</MMClips>
  <ScaleCrop>false</ScaleCrop>
  <HeadingPairs>
    <vt:vector size="4" baseType="variant">
      <vt:variant>
        <vt:lpstr>Tema</vt:lpstr>
      </vt:variant>
      <vt:variant>
        <vt:i4>1</vt:i4>
      </vt:variant>
      <vt:variant>
        <vt:lpstr>Títulos de diapositiva</vt:lpstr>
      </vt:variant>
      <vt:variant>
        <vt:i4>31</vt:i4>
      </vt:variant>
    </vt:vector>
  </HeadingPairs>
  <TitlesOfParts>
    <vt:vector size="32" baseType="lpstr">
      <vt:lpstr>Opulento</vt:lpstr>
      <vt:lpstr>MEMORIA ANUAL 2012</vt:lpstr>
      <vt:lpstr>INTRODUCCIÓN</vt:lpstr>
      <vt:lpstr>OBJETIVOS 2012</vt:lpstr>
      <vt:lpstr>organigrama</vt:lpstr>
      <vt:lpstr>ASAMBLEA GENERAL</vt:lpstr>
      <vt:lpstr>JUNTA DE GOBIERNO</vt:lpstr>
      <vt:lpstr>Diapositiva 7</vt:lpstr>
      <vt:lpstr>AREA INSTITUCIONAL</vt:lpstr>
      <vt:lpstr>Diapositiva 9</vt:lpstr>
      <vt:lpstr>colegiados</vt:lpstr>
      <vt:lpstr>ALTAS Y BAJAS</vt:lpstr>
      <vt:lpstr>DISTRUBUCIÓN COLEGIACIÓN</vt:lpstr>
      <vt:lpstr>EDAD Y SEXO</vt:lpstr>
      <vt:lpstr>                 POR PROVINCIAS  Zaragoza supone el 60% de la colegiación frente al 15% de la provincia de Teruel.  </vt:lpstr>
      <vt:lpstr>SERVICIOS COLEGIADOS</vt:lpstr>
      <vt:lpstr>Diapositiva 16</vt:lpstr>
      <vt:lpstr>Diapositiva 17</vt:lpstr>
      <vt:lpstr>Diapositiva 18</vt:lpstr>
      <vt:lpstr>Diapositiva 19</vt:lpstr>
      <vt:lpstr>AREA DE FORMACIÓN</vt:lpstr>
      <vt:lpstr>CURSOS 2012</vt:lpstr>
      <vt:lpstr>INTRUSISMO PROFESIONAL</vt:lpstr>
      <vt:lpstr>VISADOS</vt:lpstr>
      <vt:lpstr>CÓDIGO DEONTOLÓGICO</vt:lpstr>
      <vt:lpstr>Procedimiento judicial</vt:lpstr>
      <vt:lpstr>QUEJAS Y RECLAMACIONES</vt:lpstr>
      <vt:lpstr>DATOS ECONÓMICOS</vt:lpstr>
      <vt:lpstr>Diapositiva 28</vt:lpstr>
      <vt:lpstr>Diapositiva 29</vt:lpstr>
      <vt:lpstr>Diapositiva 30</vt:lpstr>
      <vt:lpstr>CUOTA COLEGIAL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MEMORIA ANUAL 2012</dc:title>
  <dc:creator>Colegiopodologos</dc:creator>
  <cp:lastModifiedBy>Colegiopodologos</cp:lastModifiedBy>
  <cp:revision>111</cp:revision>
  <dcterms:created xsi:type="dcterms:W3CDTF">2013-05-14T07:42:26Z</dcterms:created>
  <dcterms:modified xsi:type="dcterms:W3CDTF">2013-06-18T07:37:04Z</dcterms:modified>
</cp:coreProperties>
</file>